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58" r:id="rId4"/>
    <p:sldId id="257" r:id="rId5"/>
    <p:sldId id="259" r:id="rId6"/>
    <p:sldId id="270" r:id="rId7"/>
    <p:sldId id="268" r:id="rId8"/>
    <p:sldId id="269" r:id="rId9"/>
    <p:sldId id="261" r:id="rId10"/>
    <p:sldId id="262" r:id="rId11"/>
    <p:sldId id="263" r:id="rId12"/>
    <p:sldId id="264" r:id="rId13"/>
    <p:sldId id="265" r:id="rId14"/>
    <p:sldId id="272" r:id="rId15"/>
    <p:sldId id="271" r:id="rId16"/>
    <p:sldId id="274" r:id="rId17"/>
    <p:sldId id="267"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7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39182" y="2225675"/>
            <a:ext cx="9144000" cy="2387600"/>
          </a:xfrm>
        </p:spPr>
        <p:txBody>
          <a:bodyPr anchor="b"/>
          <a:lstStyle>
            <a:lvl1pPr marL="0" marR="0" indent="0" algn="ctr" defTabSz="914400" rtl="0" eaLnBrk="1" fontAlgn="auto" latinLnBrk="0" hangingPunct="1">
              <a:lnSpc>
                <a:spcPct val="90000"/>
              </a:lnSpc>
              <a:spcBef>
                <a:spcPct val="0"/>
              </a:spcBef>
              <a:spcAft>
                <a:spcPts val="0"/>
              </a:spcAft>
              <a:buClrTx/>
              <a:buSzTx/>
              <a:buFontTx/>
              <a:buNone/>
              <a:tabLst/>
              <a:defRPr sz="6000"/>
            </a:lvl1pPr>
          </a:lstStyle>
          <a:p>
            <a:endParaRPr lang="pt-BR" dirty="0"/>
          </a:p>
        </p:txBody>
      </p:sp>
      <p:sp>
        <p:nvSpPr>
          <p:cNvPr id="3" name="Subtítulo 2"/>
          <p:cNvSpPr>
            <a:spLocks noGrp="1"/>
          </p:cNvSpPr>
          <p:nvPr>
            <p:ph type="subTitle" idx="1"/>
          </p:nvPr>
        </p:nvSpPr>
        <p:spPr>
          <a:xfrm>
            <a:off x="1339182" y="470058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pt-BR" dirty="0" smtClean="0"/>
          </a:p>
        </p:txBody>
      </p:sp>
      <p:sp>
        <p:nvSpPr>
          <p:cNvPr id="4" name="Espaço Reservado para Data 3"/>
          <p:cNvSpPr>
            <a:spLocks noGrp="1"/>
          </p:cNvSpPr>
          <p:nvPr>
            <p:ph type="dt" sz="half" idx="10"/>
          </p:nvPr>
        </p:nvSpPr>
        <p:spPr/>
        <p:txBody>
          <a:bodyPr/>
          <a:lstStyle/>
          <a:p>
            <a:fld id="{A15E556B-4CAE-45A1-B4B6-831D5B5D776F}" type="datetimeFigureOut">
              <a:rPr lang="pt-BR" smtClean="0"/>
              <a:t>23/05/2015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8E96B8-F45B-496A-A63A-C65F9D3F7796}" type="slidenum">
              <a:rPr lang="pt-BR" smtClean="0"/>
              <a:t>‹nº›</a:t>
            </a:fld>
            <a:endParaRPr lang="pt-BR"/>
          </a:p>
        </p:txBody>
      </p:sp>
      <p:pic>
        <p:nvPicPr>
          <p:cNvPr id="7" name="Picture 2" descr="Universidade FUME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607" y="77954"/>
            <a:ext cx="23431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fcagroup.com/Style%20Library/FCA2014/img/shared/logo-fc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69596" y="166270"/>
            <a:ext cx="18478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8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5E556B-4CAE-45A1-B4B6-831D5B5D776F}" type="datetimeFigureOut">
              <a:rPr lang="pt-BR" smtClean="0"/>
              <a:t>23/05/2015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304578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15E556B-4CAE-45A1-B4B6-831D5B5D776F}" type="datetimeFigureOut">
              <a:rPr lang="pt-BR" smtClean="0"/>
              <a:t>23/05/2015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53761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2510756" y="365125"/>
            <a:ext cx="6994191" cy="1325563"/>
          </a:xfrm>
        </p:spPr>
        <p:txBody>
          <a:bodyPr/>
          <a:lstStyle>
            <a:lvl1pPr>
              <a:defRPr/>
            </a:lvl1pPr>
          </a:lstStyle>
          <a:p>
            <a:endParaRPr lang="pt-BR" dirty="0"/>
          </a:p>
        </p:txBody>
      </p:sp>
      <p:sp>
        <p:nvSpPr>
          <p:cNvPr id="3" name="Espaço Reservado para Conteúdo 2"/>
          <p:cNvSpPr>
            <a:spLocks noGrp="1"/>
          </p:cNvSpPr>
          <p:nvPr>
            <p:ph idx="1"/>
          </p:nvPr>
        </p:nvSpPr>
        <p:spPr/>
        <p:txBody>
          <a:bodyPr>
            <a:normAutofit/>
          </a:bodyPr>
          <a:lstStyle>
            <a:lvl1pPr marL="0" indent="0">
              <a:buNone/>
              <a:defRPr lang="en-US" sz="2400" smtClean="0">
                <a:effectLst/>
              </a:defRPr>
            </a:lvl1pPr>
          </a:lstStyle>
          <a:p>
            <a:endParaRPr lang="pt-BR" dirty="0"/>
          </a:p>
        </p:txBody>
      </p:sp>
      <p:sp>
        <p:nvSpPr>
          <p:cNvPr id="4" name="Espaço Reservado para Data 3"/>
          <p:cNvSpPr>
            <a:spLocks noGrp="1"/>
          </p:cNvSpPr>
          <p:nvPr>
            <p:ph type="dt" sz="half" idx="10"/>
          </p:nvPr>
        </p:nvSpPr>
        <p:spPr/>
        <p:txBody>
          <a:bodyPr/>
          <a:lstStyle/>
          <a:p>
            <a:fld id="{A15E556B-4CAE-45A1-B4B6-831D5B5D776F}" type="datetimeFigureOut">
              <a:rPr lang="pt-BR" smtClean="0"/>
              <a:t>23/05/2015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8E96B8-F45B-496A-A63A-C65F9D3F7796}" type="slidenum">
              <a:rPr lang="pt-BR" smtClean="0"/>
              <a:t>‹nº›</a:t>
            </a:fld>
            <a:endParaRPr lang="pt-BR"/>
          </a:p>
        </p:txBody>
      </p:sp>
      <p:pic>
        <p:nvPicPr>
          <p:cNvPr id="7" name="Picture 2" descr="Universidade FUME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7607" y="77954"/>
            <a:ext cx="23431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fcagroup.com/Style%20Library/FCA2014/img/shared/logo-fc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189912" y="5764"/>
            <a:ext cx="18478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9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A15E556B-4CAE-45A1-B4B6-831D5B5D776F}" type="datetimeFigureOut">
              <a:rPr lang="pt-BR" smtClean="0"/>
              <a:t>23/05/2015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225355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15E556B-4CAE-45A1-B4B6-831D5B5D776F}" type="datetimeFigureOut">
              <a:rPr lang="pt-BR" smtClean="0"/>
              <a:t>23/05/2015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105863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15E556B-4CAE-45A1-B4B6-831D5B5D776F}" type="datetimeFigureOut">
              <a:rPr lang="pt-BR" smtClean="0"/>
              <a:t>23/05/2015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64834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15E556B-4CAE-45A1-B4B6-831D5B5D776F}" type="datetimeFigureOut">
              <a:rPr lang="pt-BR" smtClean="0"/>
              <a:t>23/05/2015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2188436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15E556B-4CAE-45A1-B4B6-831D5B5D776F}" type="datetimeFigureOut">
              <a:rPr lang="pt-BR" smtClean="0"/>
              <a:t>23/05/2015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1836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15E556B-4CAE-45A1-B4B6-831D5B5D776F}" type="datetimeFigureOut">
              <a:rPr lang="pt-BR" smtClean="0"/>
              <a:t>23/05/2015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86358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A15E556B-4CAE-45A1-B4B6-831D5B5D776F}" type="datetimeFigureOut">
              <a:rPr lang="pt-BR" smtClean="0"/>
              <a:t>23/05/2015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78E96B8-F45B-496A-A63A-C65F9D3F7796}" type="slidenum">
              <a:rPr lang="pt-BR" smtClean="0"/>
              <a:t>‹nº›</a:t>
            </a:fld>
            <a:endParaRPr lang="pt-BR"/>
          </a:p>
        </p:txBody>
      </p:sp>
    </p:spTree>
    <p:extLst>
      <p:ext uri="{BB962C8B-B14F-4D97-AF65-F5344CB8AC3E}">
        <p14:creationId xmlns:p14="http://schemas.microsoft.com/office/powerpoint/2010/main" val="377939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E556B-4CAE-45A1-B4B6-831D5B5D776F}" type="datetimeFigureOut">
              <a:rPr lang="pt-BR" smtClean="0"/>
              <a:t>23/05/2015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E96B8-F45B-496A-A63A-C65F9D3F7796}" type="slidenum">
              <a:rPr lang="pt-BR" smtClean="0"/>
              <a:t>‹nº›</a:t>
            </a:fld>
            <a:endParaRPr lang="pt-BR"/>
          </a:p>
        </p:txBody>
      </p:sp>
    </p:spTree>
    <p:extLst>
      <p:ext uri="{BB962C8B-B14F-4D97-AF65-F5344CB8AC3E}">
        <p14:creationId xmlns:p14="http://schemas.microsoft.com/office/powerpoint/2010/main" val="2836031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a:t>The </a:t>
            </a:r>
            <a:r>
              <a:rPr lang="en-IE" dirty="0" smtClean="0"/>
              <a:t>Importance</a:t>
            </a:r>
            <a:r>
              <a:rPr lang="pt-BR" dirty="0" smtClean="0"/>
              <a:t> </a:t>
            </a:r>
            <a:r>
              <a:rPr lang="pt-BR" dirty="0" err="1"/>
              <a:t>of</a:t>
            </a:r>
            <a:r>
              <a:rPr lang="pt-BR" dirty="0"/>
              <a:t> </a:t>
            </a:r>
            <a:r>
              <a:rPr lang="pt-BR" dirty="0" err="1"/>
              <a:t>Consumer</a:t>
            </a:r>
            <a:r>
              <a:rPr lang="pt-BR" dirty="0"/>
              <a:t> Brand </a:t>
            </a:r>
            <a:r>
              <a:rPr lang="pt-BR" dirty="0" err="1"/>
              <a:t>Relationships</a:t>
            </a:r>
            <a:r>
              <a:rPr lang="pt-BR" dirty="0"/>
              <a:t> for </a:t>
            </a:r>
            <a:r>
              <a:rPr lang="en-AU" dirty="0" smtClean="0"/>
              <a:t>Successful</a:t>
            </a:r>
            <a:r>
              <a:rPr lang="pt-BR" dirty="0" smtClean="0"/>
              <a:t> </a:t>
            </a:r>
            <a:r>
              <a:rPr lang="pt-BR" dirty="0"/>
              <a:t>Service Recovery</a:t>
            </a:r>
            <a:br>
              <a:rPr lang="pt-BR" dirty="0"/>
            </a:br>
            <a:endParaRPr lang="pt-BR" dirty="0"/>
          </a:p>
        </p:txBody>
      </p:sp>
      <p:sp>
        <p:nvSpPr>
          <p:cNvPr id="3" name="Subtítulo 2"/>
          <p:cNvSpPr>
            <a:spLocks noGrp="1"/>
          </p:cNvSpPr>
          <p:nvPr>
            <p:ph type="subTitle" idx="1"/>
          </p:nvPr>
        </p:nvSpPr>
        <p:spPr/>
        <p:txBody>
          <a:bodyPr/>
          <a:lstStyle/>
          <a:p>
            <a:r>
              <a:rPr lang="pt-BR" dirty="0" smtClean="0"/>
              <a:t>Marcelo </a:t>
            </a:r>
            <a:r>
              <a:rPr lang="pt-BR" dirty="0" err="1" smtClean="0"/>
              <a:t>Nacif</a:t>
            </a:r>
            <a:r>
              <a:rPr lang="pt-BR" dirty="0" smtClean="0"/>
              <a:t> Rocha, FCA </a:t>
            </a:r>
            <a:r>
              <a:rPr lang="pt-BR" dirty="0" err="1" smtClean="0"/>
              <a:t>and</a:t>
            </a:r>
            <a:r>
              <a:rPr lang="pt-BR" dirty="0" smtClean="0"/>
              <a:t> FUMEC U</a:t>
            </a:r>
          </a:p>
          <a:p>
            <a:r>
              <a:rPr lang="pt-BR" dirty="0" smtClean="0"/>
              <a:t>Cid Gonçalves Filho, FUMEC U</a:t>
            </a:r>
            <a:endParaRPr lang="pt-BR" dirty="0"/>
          </a:p>
        </p:txBody>
      </p:sp>
      <p:pic>
        <p:nvPicPr>
          <p:cNvPr id="4" name="Picture 2" descr="http://creativecores.com/liveprojects/CBRA2/media/uploads/images/cbra_logo_d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125" y="163022"/>
            <a:ext cx="5209023" cy="693595"/>
          </a:xfrm>
          <a:prstGeom prst="rect">
            <a:avLst/>
          </a:prstGeom>
          <a:solidFill>
            <a:schemeClr val="tx1"/>
          </a:solidFill>
        </p:spPr>
      </p:pic>
      <p:pic>
        <p:nvPicPr>
          <p:cNvPr id="5" name="Imagem 4"/>
          <p:cNvPicPr>
            <a:picLocks noChangeAspect="1"/>
          </p:cNvPicPr>
          <p:nvPr/>
        </p:nvPicPr>
        <p:blipFill rotWithShape="1">
          <a:blip r:embed="rId3"/>
          <a:srcRect l="12668" t="8552" r="17125" b="80114"/>
          <a:stretch/>
        </p:blipFill>
        <p:spPr>
          <a:xfrm>
            <a:off x="1348405" y="3784191"/>
            <a:ext cx="9134777" cy="829084"/>
          </a:xfrm>
          <a:prstGeom prst="rect">
            <a:avLst/>
          </a:prstGeom>
        </p:spPr>
      </p:pic>
      <p:sp>
        <p:nvSpPr>
          <p:cNvPr id="6" name="CaixaDeTexto 5"/>
          <p:cNvSpPr txBox="1"/>
          <p:nvPr/>
        </p:nvSpPr>
        <p:spPr>
          <a:xfrm>
            <a:off x="8927432" y="4243943"/>
            <a:ext cx="1555750" cy="369332"/>
          </a:xfrm>
          <a:prstGeom prst="rect">
            <a:avLst/>
          </a:prstGeom>
          <a:solidFill>
            <a:schemeClr val="accent1">
              <a:lumMod val="50000"/>
            </a:schemeClr>
          </a:solidFill>
        </p:spPr>
        <p:txBody>
          <a:bodyPr wrap="square" rtlCol="0">
            <a:spAutoFit/>
          </a:bodyPr>
          <a:lstStyle/>
          <a:p>
            <a:r>
              <a:rPr lang="pt-BR" dirty="0" smtClean="0">
                <a:solidFill>
                  <a:schemeClr val="bg1"/>
                </a:solidFill>
              </a:rPr>
              <a:t>-01 00 00</a:t>
            </a:r>
            <a:endParaRPr lang="pt-BR" dirty="0">
              <a:solidFill>
                <a:schemeClr val="bg1"/>
              </a:solidFill>
            </a:endParaRPr>
          </a:p>
        </p:txBody>
      </p:sp>
    </p:spTree>
    <p:extLst>
      <p:ext uri="{BB962C8B-B14F-4D97-AF65-F5344CB8AC3E}">
        <p14:creationId xmlns:p14="http://schemas.microsoft.com/office/powerpoint/2010/main" val="3015311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en-US" b="1" dirty="0"/>
              <a:t>Methodology</a:t>
            </a:r>
            <a:r>
              <a:rPr lang="pt-BR" dirty="0"/>
              <a:t/>
            </a:r>
            <a:br>
              <a:rPr lang="pt-BR" dirty="0"/>
            </a:br>
            <a:endParaRPr lang="pt-BR" dirty="0"/>
          </a:p>
        </p:txBody>
      </p:sp>
      <p:sp>
        <p:nvSpPr>
          <p:cNvPr id="3" name="Espaço Reservado para Conteúdo 2"/>
          <p:cNvSpPr>
            <a:spLocks noGrp="1"/>
          </p:cNvSpPr>
          <p:nvPr>
            <p:ph idx="1"/>
          </p:nvPr>
        </p:nvSpPr>
        <p:spPr/>
        <p:txBody>
          <a:bodyPr/>
          <a:lstStyle/>
          <a:p>
            <a:r>
              <a:rPr lang="en-US" dirty="0" smtClean="0"/>
              <a:t>The </a:t>
            </a:r>
            <a:r>
              <a:rPr lang="en-US" dirty="0"/>
              <a:t>analysis of hypothetical relationships proposed was through the application of conclusively explanatory quantitative research (Malhotra, 2006) through a </a:t>
            </a:r>
            <a:r>
              <a:rPr lang="en-US" sz="3600" b="1" dirty="0"/>
              <a:t>structured questionnaire </a:t>
            </a:r>
            <a:r>
              <a:rPr lang="en-US" b="1" dirty="0"/>
              <a:t>online, apply by email to </a:t>
            </a:r>
            <a:r>
              <a:rPr lang="en-US" sz="4000" b="1" dirty="0"/>
              <a:t>customers who have been pass through automotive services recovery process in the past 24 months</a:t>
            </a:r>
            <a:r>
              <a:rPr lang="en-US" b="1" dirty="0"/>
              <a:t>, nationwide. </a:t>
            </a:r>
            <a:r>
              <a:rPr lang="en-US" dirty="0"/>
              <a:t>The statistical method used was Structural Equation Modeling (SEM), which worked to identify factors that determine or contribute to the occurrence of phenomena were applied.</a:t>
            </a:r>
            <a:endParaRPr lang="pt-BR" dirty="0"/>
          </a:p>
        </p:txBody>
      </p:sp>
    </p:spTree>
    <p:extLst>
      <p:ext uri="{BB962C8B-B14F-4D97-AF65-F5344CB8AC3E}">
        <p14:creationId xmlns:p14="http://schemas.microsoft.com/office/powerpoint/2010/main" val="3938024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lvl="1" algn="l" rtl="0">
              <a:lnSpc>
                <a:spcPct val="90000"/>
              </a:lnSpc>
              <a:spcBef>
                <a:spcPct val="0"/>
              </a:spcBef>
            </a:pPr>
            <a:r>
              <a:rPr lang="pt-BR" sz="4400" b="1" kern="1200" dirty="0" err="1">
                <a:solidFill>
                  <a:schemeClr val="tx1"/>
                </a:solidFill>
                <a:latin typeface="+mj-lt"/>
                <a:ea typeface="+mj-ea"/>
                <a:cs typeface="+mj-cs"/>
              </a:rPr>
              <a:t>Sample</a:t>
            </a:r>
            <a:endParaRPr lang="pt-BR" sz="4400" b="1" kern="1200" dirty="0">
              <a:solidFill>
                <a:schemeClr val="tx1"/>
              </a:solidFill>
              <a:latin typeface="+mj-lt"/>
              <a:ea typeface="+mj-ea"/>
              <a:cs typeface="+mj-cs"/>
            </a:endParaRPr>
          </a:p>
        </p:txBody>
      </p:sp>
      <p:sp>
        <p:nvSpPr>
          <p:cNvPr id="3" name="Espaço Reservado para Conteúdo 2"/>
          <p:cNvSpPr>
            <a:spLocks noGrp="1"/>
          </p:cNvSpPr>
          <p:nvPr>
            <p:ph idx="1"/>
          </p:nvPr>
        </p:nvSpPr>
        <p:spPr/>
        <p:txBody>
          <a:bodyPr/>
          <a:lstStyle/>
          <a:p>
            <a:r>
              <a:rPr lang="en-US" dirty="0" smtClean="0"/>
              <a:t>Data </a:t>
            </a:r>
            <a:r>
              <a:rPr lang="en-US" dirty="0"/>
              <a:t>collection took place by sending the survey via e-mail for researcher personal mailings, as well as mailings purchased through companies that sell lists. There was no previous selection during the collection process. In the email sent, it was noted that the research applied to those who had vehicle problems and who have been recently passed through a correcting a car problem process, provided by the brand manufacturer and dealer</a:t>
            </a:r>
            <a:r>
              <a:rPr lang="en-US" dirty="0" smtClean="0"/>
              <a:t>.</a:t>
            </a:r>
          </a:p>
          <a:p>
            <a:endParaRPr lang="pt-BR" sz="2000" dirty="0"/>
          </a:p>
          <a:p>
            <a:r>
              <a:rPr lang="en-US" b="1" dirty="0"/>
              <a:t>The instrument was sent to </a:t>
            </a:r>
            <a:r>
              <a:rPr lang="en-US" b="1" dirty="0" smtClean="0"/>
              <a:t>e-mail </a:t>
            </a:r>
            <a:r>
              <a:rPr lang="en-US" b="1" dirty="0"/>
              <a:t>recipients in July 2013. 11,844 have viewed the email sent (4.96%). The process of data collection took 30 consecutive days, and at the end it was obtained a total of </a:t>
            </a:r>
            <a:r>
              <a:rPr lang="en-US" sz="4000" b="1" dirty="0"/>
              <a:t>368 </a:t>
            </a:r>
            <a:r>
              <a:rPr lang="en-US" sz="4000" b="1" dirty="0" smtClean="0"/>
              <a:t>respondents</a:t>
            </a:r>
            <a:r>
              <a:rPr lang="en-US" b="1" dirty="0" smtClean="0"/>
              <a:t>.</a:t>
            </a:r>
            <a:endParaRPr lang="pt-BR" sz="2000" dirty="0"/>
          </a:p>
        </p:txBody>
      </p:sp>
    </p:spTree>
    <p:extLst>
      <p:ext uri="{BB962C8B-B14F-4D97-AF65-F5344CB8AC3E}">
        <p14:creationId xmlns:p14="http://schemas.microsoft.com/office/powerpoint/2010/main" val="2228523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Operationalization</a:t>
            </a:r>
            <a:r>
              <a:rPr lang="pt-BR" dirty="0" smtClean="0"/>
              <a:t> </a:t>
            </a:r>
            <a:r>
              <a:rPr lang="pt-BR" dirty="0" err="1" smtClean="0"/>
              <a:t>of</a:t>
            </a:r>
            <a:r>
              <a:rPr lang="pt-BR" dirty="0" smtClean="0"/>
              <a:t> </a:t>
            </a:r>
            <a:r>
              <a:rPr lang="pt-BR" dirty="0" err="1" smtClean="0"/>
              <a:t>Constructs</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173403968"/>
              </p:ext>
            </p:extLst>
          </p:nvPr>
        </p:nvGraphicFramePr>
        <p:xfrm>
          <a:off x="3214687" y="2349659"/>
          <a:ext cx="6603081" cy="4279740"/>
        </p:xfrm>
        <a:graphic>
          <a:graphicData uri="http://schemas.openxmlformats.org/drawingml/2006/table">
            <a:tbl>
              <a:tblPr firstRow="1" firstCol="1" bandRow="1">
                <a:tableStyleId>{5C22544A-7EE6-4342-B048-85BDC9FD1C3A}</a:tableStyleId>
              </a:tblPr>
              <a:tblGrid>
                <a:gridCol w="1445766"/>
                <a:gridCol w="1533079"/>
                <a:gridCol w="707239"/>
                <a:gridCol w="2916997"/>
              </a:tblGrid>
              <a:tr h="391777">
                <a:tc>
                  <a:txBody>
                    <a:bodyPr/>
                    <a:lstStyle/>
                    <a:p>
                      <a:pPr algn="ctr">
                        <a:lnSpc>
                          <a:spcPct val="115000"/>
                        </a:lnSpc>
                        <a:spcAft>
                          <a:spcPts val="0"/>
                        </a:spcAft>
                      </a:pPr>
                      <a:r>
                        <a:rPr lang="en-US" sz="1000" dirty="0">
                          <a:effectLst/>
                        </a:rPr>
                        <a:t>Dimension</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Base (valid-scales) adapted from</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Variable numbers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Sub-dimensions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777">
                <a:tc>
                  <a:txBody>
                    <a:bodyPr/>
                    <a:lstStyle/>
                    <a:p>
                      <a:pPr algn="ctr">
                        <a:lnSpc>
                          <a:spcPct val="115000"/>
                        </a:lnSpc>
                        <a:spcAft>
                          <a:spcPts val="0"/>
                        </a:spcAft>
                      </a:pPr>
                      <a:r>
                        <a:rPr lang="en-US" sz="1000">
                          <a:effectLst/>
                        </a:rPr>
                        <a:t>Brand relationship quality (BRQ)</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Kim, Lee e Lee (2005)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27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Self-Connection, satisfaction, commitment, trust, intimacy.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1968">
                <a:tc>
                  <a:txBody>
                    <a:bodyPr/>
                    <a:lstStyle/>
                    <a:p>
                      <a:pPr algn="ctr">
                        <a:lnSpc>
                          <a:spcPct val="115000"/>
                        </a:lnSpc>
                        <a:spcAft>
                          <a:spcPts val="0"/>
                        </a:spcAft>
                      </a:pPr>
                      <a:r>
                        <a:rPr lang="en-US" sz="1000">
                          <a:effectLst/>
                        </a:rPr>
                        <a:t>Distributive Justice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15000"/>
                        </a:lnSpc>
                        <a:spcAft>
                          <a:spcPts val="0"/>
                        </a:spcAft>
                      </a:pPr>
                      <a:r>
                        <a:rPr lang="en-US" sz="1000">
                          <a:effectLst/>
                        </a:rPr>
                        <a:t>Tax, Brown e Chandrashekaran (1998) and Mayer (2006)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Unidimensional (Equity, equality, need)</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777">
                <a:tc>
                  <a:txBody>
                    <a:bodyPr/>
                    <a:lstStyle/>
                    <a:p>
                      <a:pPr algn="ctr">
                        <a:lnSpc>
                          <a:spcPct val="115000"/>
                        </a:lnSpc>
                        <a:spcAft>
                          <a:spcPts val="0"/>
                        </a:spcAft>
                      </a:pPr>
                      <a:r>
                        <a:rPr lang="en-US" sz="1000">
                          <a:effectLst/>
                        </a:rPr>
                        <a:t>Procedural Justice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en-US" sz="1000">
                          <a:effectLst/>
                        </a:rPr>
                        <a:t>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Unidimensional (Process control, decision control, accessibility, timing/speed, flexibility)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91777">
                <a:tc>
                  <a:txBody>
                    <a:bodyPr/>
                    <a:lstStyle/>
                    <a:p>
                      <a:pPr algn="ctr">
                        <a:lnSpc>
                          <a:spcPct val="115000"/>
                        </a:lnSpc>
                        <a:spcAft>
                          <a:spcPts val="0"/>
                        </a:spcAft>
                      </a:pPr>
                      <a:r>
                        <a:rPr lang="en-US" sz="1000">
                          <a:effectLst/>
                        </a:rPr>
                        <a:t>Interactional justice</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en-US" sz="1000">
                          <a:effectLst/>
                        </a:rPr>
                        <a:t>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Unidimensional (Explanation/causal account, honesty, politeness, effort, empathy)</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7666">
                <a:tc>
                  <a:txBody>
                    <a:bodyPr/>
                    <a:lstStyle/>
                    <a:p>
                      <a:pPr algn="ctr">
                        <a:lnSpc>
                          <a:spcPct val="115000"/>
                        </a:lnSpc>
                        <a:spcAft>
                          <a:spcPts val="0"/>
                        </a:spcAft>
                      </a:pPr>
                      <a:r>
                        <a:rPr lang="en-US" sz="1000">
                          <a:effectLst/>
                        </a:rPr>
                        <a:t>Customer satisfaction with complaint handling</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McCollough, Berry and Yadav (2000); Sharma et al. (2010)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Unidimensional.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7666">
                <a:tc>
                  <a:txBody>
                    <a:bodyPr/>
                    <a:lstStyle/>
                    <a:p>
                      <a:pPr algn="ctr">
                        <a:lnSpc>
                          <a:spcPct val="115000"/>
                        </a:lnSpc>
                        <a:spcAft>
                          <a:spcPts val="0"/>
                        </a:spcAft>
                      </a:pPr>
                      <a:r>
                        <a:rPr lang="en-US" sz="1000">
                          <a:effectLst/>
                        </a:rPr>
                        <a:t>Behavioral intentions in future business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15000"/>
                        </a:lnSpc>
                        <a:spcAft>
                          <a:spcPts val="0"/>
                        </a:spcAft>
                      </a:pPr>
                      <a:r>
                        <a:rPr lang="en-US" sz="1000">
                          <a:effectLst/>
                        </a:rPr>
                        <a:t>Mayer (2006)</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dirty="0">
                          <a:effectLst/>
                        </a:rPr>
                        <a:t>Unidimensional.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7666">
                <a:tc>
                  <a:txBody>
                    <a:bodyPr/>
                    <a:lstStyle/>
                    <a:p>
                      <a:pPr algn="ctr">
                        <a:lnSpc>
                          <a:spcPct val="115000"/>
                        </a:lnSpc>
                        <a:spcAft>
                          <a:spcPts val="0"/>
                        </a:spcAft>
                      </a:pPr>
                      <a:r>
                        <a:rPr lang="en-US" sz="1000">
                          <a:effectLst/>
                        </a:rPr>
                        <a:t>Behavioral intentions of complaints</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en-US" sz="1000">
                          <a:effectLst/>
                        </a:rPr>
                        <a:t>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a:effectLst/>
                        </a:rPr>
                        <a:t>Unidimensional.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87666">
                <a:tc>
                  <a:txBody>
                    <a:bodyPr/>
                    <a:lstStyle/>
                    <a:p>
                      <a:pPr algn="ctr">
                        <a:lnSpc>
                          <a:spcPct val="115000"/>
                        </a:lnSpc>
                        <a:spcAft>
                          <a:spcPts val="0"/>
                        </a:spcAft>
                      </a:pPr>
                      <a:r>
                        <a:rPr lang="en-US" sz="1000">
                          <a:effectLst/>
                        </a:rPr>
                        <a:t>Behavioral intentions of retaliation</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pt-BR"/>
                    </a:p>
                  </a:txBody>
                  <a:tcPr/>
                </a:tc>
                <a:tc>
                  <a:txBody>
                    <a:bodyPr/>
                    <a:lstStyle/>
                    <a:p>
                      <a:pPr algn="ctr">
                        <a:lnSpc>
                          <a:spcPct val="115000"/>
                        </a:lnSpc>
                        <a:spcAft>
                          <a:spcPts val="0"/>
                        </a:spcAft>
                      </a:pPr>
                      <a:r>
                        <a:rPr lang="en-US" sz="1000">
                          <a:effectLst/>
                        </a:rPr>
                        <a:t>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000" dirty="0">
                          <a:effectLst/>
                        </a:rPr>
                        <a:t>Unidimensional.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1"/>
          <p:cNvSpPr>
            <a:spLocks noChangeArrowheads="1"/>
          </p:cNvSpPr>
          <p:nvPr/>
        </p:nvSpPr>
        <p:spPr bwMode="auto">
          <a:xfrm>
            <a:off x="144379" y="162267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4970463" algn="l"/>
              </a:tabLst>
              <a:defRPr>
                <a:solidFill>
                  <a:schemeClr val="tx1"/>
                </a:solidFill>
                <a:latin typeface="Arial" panose="020B0604020202020204" pitchFamily="34" charset="0"/>
              </a:defRPr>
            </a:lvl1pPr>
            <a:lvl2pPr eaLnBrk="0" fontAlgn="base" hangingPunct="0">
              <a:spcBef>
                <a:spcPct val="0"/>
              </a:spcBef>
              <a:spcAft>
                <a:spcPct val="0"/>
              </a:spcAft>
              <a:tabLst>
                <a:tab pos="4970463" algn="l"/>
              </a:tabLst>
              <a:defRPr>
                <a:solidFill>
                  <a:schemeClr val="tx1"/>
                </a:solidFill>
                <a:latin typeface="Arial" panose="020B0604020202020204" pitchFamily="34" charset="0"/>
              </a:defRPr>
            </a:lvl2pPr>
            <a:lvl3pPr eaLnBrk="0" fontAlgn="base" hangingPunct="0">
              <a:spcBef>
                <a:spcPct val="0"/>
              </a:spcBef>
              <a:spcAft>
                <a:spcPct val="0"/>
              </a:spcAft>
              <a:tabLst>
                <a:tab pos="4970463" algn="l"/>
              </a:tabLst>
              <a:defRPr>
                <a:solidFill>
                  <a:schemeClr val="tx1"/>
                </a:solidFill>
                <a:latin typeface="Arial" panose="020B0604020202020204" pitchFamily="34" charset="0"/>
              </a:defRPr>
            </a:lvl3pPr>
            <a:lvl4pPr eaLnBrk="0" fontAlgn="base" hangingPunct="0">
              <a:spcBef>
                <a:spcPct val="0"/>
              </a:spcBef>
              <a:spcAft>
                <a:spcPct val="0"/>
              </a:spcAft>
              <a:tabLst>
                <a:tab pos="4970463" algn="l"/>
              </a:tabLst>
              <a:defRPr>
                <a:solidFill>
                  <a:schemeClr val="tx1"/>
                </a:solidFill>
                <a:latin typeface="Arial" panose="020B0604020202020204" pitchFamily="34" charset="0"/>
              </a:defRPr>
            </a:lvl4pPr>
            <a:lvl5pPr eaLnBrk="0" fontAlgn="base" hangingPunct="0">
              <a:spcBef>
                <a:spcPct val="0"/>
              </a:spcBef>
              <a:spcAft>
                <a:spcPct val="0"/>
              </a:spcAft>
              <a:tabLst>
                <a:tab pos="4970463" algn="l"/>
              </a:tabLst>
              <a:defRPr>
                <a:solidFill>
                  <a:schemeClr val="tx1"/>
                </a:solidFill>
                <a:latin typeface="Arial" panose="020B0604020202020204" pitchFamily="34" charset="0"/>
              </a:defRPr>
            </a:lvl5pPr>
            <a:lvl6pPr eaLnBrk="0" fontAlgn="base" hangingPunct="0">
              <a:spcBef>
                <a:spcPct val="0"/>
              </a:spcBef>
              <a:spcAft>
                <a:spcPct val="0"/>
              </a:spcAft>
              <a:tabLst>
                <a:tab pos="4970463" algn="l"/>
              </a:tabLst>
              <a:defRPr>
                <a:solidFill>
                  <a:schemeClr val="tx1"/>
                </a:solidFill>
                <a:latin typeface="Arial" panose="020B0604020202020204" pitchFamily="34" charset="0"/>
              </a:defRPr>
            </a:lvl6pPr>
            <a:lvl7pPr eaLnBrk="0" fontAlgn="base" hangingPunct="0">
              <a:spcBef>
                <a:spcPct val="0"/>
              </a:spcBef>
              <a:spcAft>
                <a:spcPct val="0"/>
              </a:spcAft>
              <a:tabLst>
                <a:tab pos="4970463" algn="l"/>
              </a:tabLst>
              <a:defRPr>
                <a:solidFill>
                  <a:schemeClr val="tx1"/>
                </a:solidFill>
                <a:latin typeface="Arial" panose="020B0604020202020204" pitchFamily="34" charset="0"/>
              </a:defRPr>
            </a:lvl7pPr>
            <a:lvl8pPr eaLnBrk="0" fontAlgn="base" hangingPunct="0">
              <a:spcBef>
                <a:spcPct val="0"/>
              </a:spcBef>
              <a:spcAft>
                <a:spcPct val="0"/>
              </a:spcAft>
              <a:tabLst>
                <a:tab pos="4970463" algn="l"/>
              </a:tabLst>
              <a:defRPr>
                <a:solidFill>
                  <a:schemeClr val="tx1"/>
                </a:solidFill>
                <a:latin typeface="Arial" panose="020B0604020202020204" pitchFamily="34" charset="0"/>
              </a:defRPr>
            </a:lvl8pPr>
            <a:lvl9pPr eaLnBrk="0" fontAlgn="base" hangingPunct="0">
              <a:spcBef>
                <a:spcPct val="0"/>
              </a:spcBef>
              <a:spcAft>
                <a:spcPct val="0"/>
              </a:spcAft>
              <a:tabLst>
                <a:tab pos="4970463"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4970463" algn="l"/>
              </a:tabLst>
            </a:pPr>
            <a:r>
              <a:rPr kumimoji="0" lang="en-US" altLang="pt-BR"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Measures 	</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970463" algn="l"/>
              </a:tabLst>
            </a:pPr>
            <a:r>
              <a:rPr kumimoji="0" lang="en-US" altLang="pt-BR"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research instrument to measure the hypotheses proposed in the study used the following previously validated scales, as exhibited at Table 1:</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970463" algn="l"/>
              </a:tabLst>
            </a:pPr>
            <a:r>
              <a:rPr kumimoji="0" lang="en-US" altLang="pt-BR"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Table 01: </a:t>
            </a:r>
            <a:r>
              <a:rPr kumimoji="0" lang="en-US" altLang="pt-BR"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Measurement Scales</a:t>
            </a:r>
            <a:endParaRPr kumimoji="0" lang="pt-BR" altLang="pt-BR" sz="1100" b="0" i="0" u="none" strike="noStrike" cap="none" normalizeH="0" baseline="0" dirty="0" smtClean="0">
              <a:ln>
                <a:noFill/>
              </a:ln>
              <a:solidFill>
                <a:schemeClr val="tx1"/>
              </a:solidFill>
              <a:effectLst/>
              <a:latin typeface="Arial" panose="020B0604020202020204"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4970463" algn="l"/>
              </a:tabLst>
            </a:pPr>
            <a:r>
              <a:rPr kumimoji="0" lang="en-US" altLang="pt-BR"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instrument was operationalized with Likert scales of 11 points (0-10) for all the dimensions.</a:t>
            </a:r>
            <a:endParaRPr kumimoji="0" lang="en-US" altLang="pt-B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6829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55925" y="0"/>
            <a:ext cx="6994191" cy="1325563"/>
          </a:xfrm>
        </p:spPr>
        <p:txBody>
          <a:bodyPr/>
          <a:lstStyle/>
          <a:p>
            <a:r>
              <a:rPr lang="pt-BR" dirty="0" err="1" smtClean="0"/>
              <a:t>Model</a:t>
            </a:r>
            <a:r>
              <a:rPr lang="pt-BR" dirty="0" smtClean="0"/>
              <a:t> </a:t>
            </a:r>
            <a:r>
              <a:rPr lang="pt-BR" dirty="0" err="1" smtClean="0"/>
              <a:t>Tested</a:t>
            </a:r>
            <a:r>
              <a:rPr lang="pt-BR" dirty="0" smtClean="0"/>
              <a:t> – </a:t>
            </a:r>
            <a:r>
              <a:rPr lang="pt-BR" dirty="0" err="1" smtClean="0"/>
              <a:t>Results</a:t>
            </a:r>
            <a:r>
              <a:rPr lang="pt-BR" dirty="0" smtClean="0"/>
              <a:t>  </a:t>
            </a:r>
            <a:endParaRPr lang="pt-BR"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767" y="1007271"/>
            <a:ext cx="8101096" cy="5797844"/>
          </a:xfrm>
          <a:prstGeom prst="rect">
            <a:avLst/>
          </a:prstGeom>
        </p:spPr>
      </p:pic>
    </p:spTree>
    <p:extLst>
      <p:ext uri="{BB962C8B-B14F-4D97-AF65-F5344CB8AC3E}">
        <p14:creationId xmlns:p14="http://schemas.microsoft.com/office/powerpoint/2010/main" val="192723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Conclusions</a:t>
            </a:r>
            <a:endParaRPr lang="pt-BR" dirty="0"/>
          </a:p>
        </p:txBody>
      </p:sp>
      <p:sp>
        <p:nvSpPr>
          <p:cNvPr id="3" name="Espaço Reservado para Conteúdo 2"/>
          <p:cNvSpPr>
            <a:spLocks noGrp="1"/>
          </p:cNvSpPr>
          <p:nvPr>
            <p:ph idx="1"/>
          </p:nvPr>
        </p:nvSpPr>
        <p:spPr/>
        <p:txBody>
          <a:bodyPr>
            <a:normAutofit fontScale="92500" lnSpcReduction="10000"/>
          </a:bodyPr>
          <a:lstStyle/>
          <a:p>
            <a:r>
              <a:rPr lang="en-US" b="1" dirty="0" smtClean="0"/>
              <a:t>Concerning  to Justice </a:t>
            </a:r>
            <a:r>
              <a:rPr lang="en-US" b="1" dirty="0"/>
              <a:t>Theory, </a:t>
            </a:r>
            <a:endParaRPr lang="en-US" b="1" dirty="0" smtClean="0"/>
          </a:p>
          <a:p>
            <a:r>
              <a:rPr lang="en-US" sz="3200" b="1" dirty="0" smtClean="0"/>
              <a:t>All three </a:t>
            </a:r>
            <a:r>
              <a:rPr lang="en-US" sz="3200" b="1" dirty="0"/>
              <a:t>dimensions </a:t>
            </a:r>
            <a:r>
              <a:rPr lang="en-US" sz="3200" b="1" dirty="0" smtClean="0"/>
              <a:t>od Perceives Justice showed </a:t>
            </a:r>
            <a:r>
              <a:rPr lang="en-US" sz="3200" b="1" dirty="0"/>
              <a:t>relevant evidence of explaining customers judgments in service recovery situations and their </a:t>
            </a:r>
            <a:r>
              <a:rPr lang="en-US" sz="3200" b="1" dirty="0" smtClean="0"/>
              <a:t>outcomes</a:t>
            </a:r>
          </a:p>
          <a:p>
            <a:r>
              <a:rPr lang="en-US" b="1" dirty="0" smtClean="0"/>
              <a:t>, </a:t>
            </a:r>
            <a:r>
              <a:rPr lang="en-US" b="1" dirty="0"/>
              <a:t>corroborating studies of several authors</a:t>
            </a:r>
            <a:r>
              <a:rPr lang="en-US" dirty="0"/>
              <a:t>, previously developed in many countries and sectors</a:t>
            </a:r>
            <a:r>
              <a:rPr lang="x-none" dirty="0"/>
              <a:t> (Thibaut &amp; Walker, 1975; Huppertz, Arenson &amp; Evans, 1978; Clemmer, 1988; Oliver &amp; Swan, 1989; Goodwin &amp; Ross, 1992; Blodgett, Hill &amp; Tax, 1997; Seiders &amp; Berry, 1998; Tax, Brown &amp; Chandrashekaran, 1998; Smith, Bolton &amp; Wagner, 1999)</a:t>
            </a:r>
            <a:r>
              <a:rPr lang="en-US" dirty="0"/>
              <a:t>. </a:t>
            </a:r>
            <a:endParaRPr lang="en-US" dirty="0" smtClean="0"/>
          </a:p>
          <a:p>
            <a:endParaRPr lang="en-US" dirty="0" smtClean="0"/>
          </a:p>
          <a:p>
            <a:r>
              <a:rPr lang="en-US" dirty="0"/>
              <a:t> </a:t>
            </a:r>
            <a:endParaRPr lang="pt-BR" dirty="0"/>
          </a:p>
          <a:p>
            <a:r>
              <a:rPr lang="en-US" dirty="0"/>
              <a:t> </a:t>
            </a:r>
            <a:endParaRPr lang="pt-BR" dirty="0"/>
          </a:p>
        </p:txBody>
      </p:sp>
    </p:spTree>
    <p:extLst>
      <p:ext uri="{BB962C8B-B14F-4D97-AF65-F5344CB8AC3E}">
        <p14:creationId xmlns:p14="http://schemas.microsoft.com/office/powerpoint/2010/main" val="339095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Conclusions</a:t>
            </a:r>
            <a:endParaRPr lang="pt-BR" dirty="0"/>
          </a:p>
        </p:txBody>
      </p:sp>
      <p:sp>
        <p:nvSpPr>
          <p:cNvPr id="3" name="Espaço Reservado para Conteúdo 2"/>
          <p:cNvSpPr>
            <a:spLocks noGrp="1"/>
          </p:cNvSpPr>
          <p:nvPr>
            <p:ph idx="1"/>
          </p:nvPr>
        </p:nvSpPr>
        <p:spPr>
          <a:xfrm>
            <a:off x="838200" y="1825625"/>
            <a:ext cx="10515600" cy="4827838"/>
          </a:xfrm>
        </p:spPr>
        <p:txBody>
          <a:bodyPr>
            <a:normAutofit lnSpcReduction="10000"/>
          </a:bodyPr>
          <a:lstStyle/>
          <a:p>
            <a:r>
              <a:rPr lang="en-US" dirty="0" smtClean="0"/>
              <a:t>However</a:t>
            </a:r>
            <a:r>
              <a:rPr lang="en-US" b="1" dirty="0"/>
              <a:t>, </a:t>
            </a:r>
            <a:r>
              <a:rPr lang="en-US" sz="3600" b="1" dirty="0" smtClean="0"/>
              <a:t>distributive </a:t>
            </a:r>
            <a:r>
              <a:rPr lang="en-US" sz="3600" b="1" dirty="0"/>
              <a:t>justice </a:t>
            </a:r>
            <a:r>
              <a:rPr lang="en-US" b="1" dirty="0"/>
              <a:t>is the construct that presented the </a:t>
            </a:r>
            <a:r>
              <a:rPr lang="en-US" sz="4000" b="1" dirty="0"/>
              <a:t>highest impact on satisfaction </a:t>
            </a:r>
            <a:r>
              <a:rPr lang="en-US" b="1" dirty="0"/>
              <a:t>with consumer´s complaint. This is a very interesting finding, as if differ from previous studies </a:t>
            </a:r>
            <a:r>
              <a:rPr lang="en-US" dirty="0"/>
              <a:t>(</a:t>
            </a:r>
            <a:r>
              <a:rPr lang="x-none" dirty="0"/>
              <a:t>Maxham &amp; Netemeyer, 2002; Mayer, 2006; Karatepe, 2006; Dos Santos &amp; Fernandes, 2008; Kim, Kim &amp; Kim, 2009; Orsingher, Valentini &amp; De Angelis, 2010; Vázquez-Casielles, Suárez Álvarez &amp; Díaz Martín, 2010; Her Astuti, Nusantara &amp; Dharmmesta, 2011; Siu, Zhang &amp; Yau, 2013</a:t>
            </a:r>
            <a:r>
              <a:rPr lang="en-US" dirty="0"/>
              <a:t>). </a:t>
            </a:r>
            <a:endParaRPr lang="en-US" dirty="0" smtClean="0"/>
          </a:p>
          <a:p>
            <a:endParaRPr lang="en-US" b="1" dirty="0"/>
          </a:p>
          <a:p>
            <a:r>
              <a:rPr lang="en-US" b="1" dirty="0" smtClean="0"/>
              <a:t>As </a:t>
            </a:r>
            <a:r>
              <a:rPr lang="en-US" b="1" dirty="0"/>
              <a:t>the sample was collected with consumers that faced real service recovery situations, and the automotive industry is one that has products with significant value (costs and emotional links), the results could contribute to understand how </a:t>
            </a:r>
            <a:r>
              <a:rPr lang="en-US" sz="3600" b="1" dirty="0"/>
              <a:t>product category </a:t>
            </a:r>
            <a:r>
              <a:rPr lang="en-US" b="1" dirty="0"/>
              <a:t>would impact on service recovery  processing by consumers. </a:t>
            </a:r>
            <a:endParaRPr lang="en-US" b="1" dirty="0" smtClean="0"/>
          </a:p>
          <a:p>
            <a:endParaRPr lang="en-US" b="1" dirty="0"/>
          </a:p>
        </p:txBody>
      </p:sp>
    </p:spTree>
    <p:extLst>
      <p:ext uri="{BB962C8B-B14F-4D97-AF65-F5344CB8AC3E}">
        <p14:creationId xmlns:p14="http://schemas.microsoft.com/office/powerpoint/2010/main" val="389576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Conclusions</a:t>
            </a:r>
            <a:endParaRPr lang="pt-BR" dirty="0"/>
          </a:p>
        </p:txBody>
      </p:sp>
      <p:sp>
        <p:nvSpPr>
          <p:cNvPr id="3" name="Espaço Reservado para Conteúdo 2"/>
          <p:cNvSpPr>
            <a:spLocks noGrp="1"/>
          </p:cNvSpPr>
          <p:nvPr>
            <p:ph idx="1"/>
          </p:nvPr>
        </p:nvSpPr>
        <p:spPr/>
        <p:txBody>
          <a:bodyPr>
            <a:normAutofit fontScale="92500" lnSpcReduction="20000"/>
          </a:bodyPr>
          <a:lstStyle/>
          <a:p>
            <a:pPr marL="457200" indent="-457200">
              <a:buAutoNum type="arabicPeriod"/>
            </a:pPr>
            <a:r>
              <a:rPr lang="en-US" b="1" dirty="0" smtClean="0"/>
              <a:t>Distributive Justice is more relevant to create satisfaction </a:t>
            </a:r>
            <a:r>
              <a:rPr lang="en-US" b="1" dirty="0" smtClean="0"/>
              <a:t>at </a:t>
            </a:r>
            <a:r>
              <a:rPr lang="en-US" b="1" dirty="0" smtClean="0"/>
              <a:t>service </a:t>
            </a:r>
            <a:r>
              <a:rPr lang="en-US" b="1" dirty="0" smtClean="0"/>
              <a:t>recovery situations </a:t>
            </a:r>
            <a:r>
              <a:rPr lang="en-US" b="1" dirty="0" smtClean="0"/>
              <a:t>(Automobiles, Brazil);</a:t>
            </a:r>
          </a:p>
          <a:p>
            <a:pPr marL="457200" indent="-457200">
              <a:buAutoNum type="arabicPeriod"/>
            </a:pPr>
            <a:r>
              <a:rPr lang="en-US" b="1" dirty="0" smtClean="0"/>
              <a:t>Each Service Recovery Situation </a:t>
            </a:r>
            <a:r>
              <a:rPr lang="en-US" b="1" dirty="0" smtClean="0"/>
              <a:t>is </a:t>
            </a:r>
            <a:r>
              <a:rPr lang="en-US" b="1" dirty="0" smtClean="0"/>
              <a:t>not evaluated in a isolated </a:t>
            </a:r>
            <a:r>
              <a:rPr lang="en-US" b="1" dirty="0" smtClean="0"/>
              <a:t>way. It´s not sufficient to improve the service recovery process alone – Firms must work to improve BRQ at the same time;</a:t>
            </a:r>
            <a:endParaRPr lang="en-US" b="1" dirty="0" smtClean="0"/>
          </a:p>
          <a:p>
            <a:pPr marL="457200" indent="-457200">
              <a:buAutoNum type="arabicPeriod"/>
            </a:pPr>
            <a:r>
              <a:rPr lang="en-US" b="1" dirty="0" smtClean="0"/>
              <a:t> Higher BRQ levels would lead to higher Justice Perceptions and Satisfaction, as Consumer´s would be more tolerant and have a stronger sense of forgiveness.</a:t>
            </a:r>
          </a:p>
          <a:p>
            <a:pPr marL="457200" indent="-457200">
              <a:buAutoNum type="arabicPeriod"/>
            </a:pPr>
            <a:endParaRPr lang="en-US" b="1" dirty="0"/>
          </a:p>
          <a:p>
            <a:pPr algn="ctr"/>
            <a:r>
              <a:rPr lang="en-US" b="1" dirty="0" smtClean="0"/>
              <a:t>So, We Conclude that Service Recovery is part of a along term</a:t>
            </a:r>
          </a:p>
          <a:p>
            <a:pPr algn="ctr"/>
            <a:r>
              <a:rPr lang="en-US" b="1" dirty="0" smtClean="0"/>
              <a:t> </a:t>
            </a:r>
            <a:r>
              <a:rPr lang="en-US" b="1" dirty="0" smtClean="0">
                <a:solidFill>
                  <a:schemeClr val="accent5">
                    <a:lumMod val="75000"/>
                  </a:schemeClr>
                </a:solidFill>
              </a:rPr>
              <a:t>Consumer-Brand Relationship Management Process</a:t>
            </a:r>
            <a:r>
              <a:rPr lang="en-US" b="1" dirty="0" smtClean="0"/>
              <a:t>, </a:t>
            </a:r>
            <a:r>
              <a:rPr lang="en-US" b="1" dirty="0" smtClean="0"/>
              <a:t> </a:t>
            </a:r>
            <a:endParaRPr lang="en-US" b="1" dirty="0" smtClean="0"/>
          </a:p>
          <a:p>
            <a:pPr algn="ctr"/>
            <a:r>
              <a:rPr lang="en-US" b="1" dirty="0" smtClean="0"/>
              <a:t>that aims to create stable-long term and valuable relations between </a:t>
            </a:r>
          </a:p>
          <a:p>
            <a:pPr algn="ctr"/>
            <a:r>
              <a:rPr lang="en-US" b="1" dirty="0" smtClean="0"/>
              <a:t>Consumers and </a:t>
            </a:r>
            <a:r>
              <a:rPr lang="en-US" b="1" dirty="0"/>
              <a:t>Brands, </a:t>
            </a:r>
            <a:r>
              <a:rPr lang="en-US" b="1" dirty="0" smtClean="0"/>
              <a:t>and </a:t>
            </a:r>
            <a:r>
              <a:rPr lang="en-US" b="1" dirty="0"/>
              <a:t>depends on all the previous brand / consumer´s behaviors and </a:t>
            </a:r>
            <a:r>
              <a:rPr lang="en-US" b="1" dirty="0" smtClean="0"/>
              <a:t>interactions</a:t>
            </a:r>
            <a:r>
              <a:rPr lang="en-US" b="1" dirty="0"/>
              <a:t>.</a:t>
            </a:r>
            <a:endParaRPr lang="en-US" b="1" dirty="0" smtClean="0"/>
          </a:p>
        </p:txBody>
      </p:sp>
    </p:spTree>
    <p:extLst>
      <p:ext uri="{BB962C8B-B14F-4D97-AF65-F5344CB8AC3E}">
        <p14:creationId xmlns:p14="http://schemas.microsoft.com/office/powerpoint/2010/main" val="148490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err="1" smtClean="0"/>
              <a:t>Thanks</a:t>
            </a:r>
            <a:r>
              <a:rPr lang="pt-BR" dirty="0" smtClean="0"/>
              <a:t> !</a:t>
            </a:r>
            <a:endParaRPr lang="pt-BR" dirty="0"/>
          </a:p>
        </p:txBody>
      </p:sp>
      <p:sp>
        <p:nvSpPr>
          <p:cNvPr id="5" name="Espaço Reservado para Texto 4"/>
          <p:cNvSpPr>
            <a:spLocks noGrp="1"/>
          </p:cNvSpPr>
          <p:nvPr>
            <p:ph type="body" idx="1"/>
          </p:nvPr>
        </p:nvSpPr>
        <p:spPr/>
        <p:txBody>
          <a:bodyPr/>
          <a:lstStyle/>
          <a:p>
            <a:endParaRPr lang="pt-BR"/>
          </a:p>
        </p:txBody>
      </p:sp>
      <p:pic>
        <p:nvPicPr>
          <p:cNvPr id="6" name="Picture 2" descr="Universidade FU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07" y="5765"/>
            <a:ext cx="234315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rotWithShape="1">
          <a:blip r:embed="rId3"/>
          <a:srcRect l="12668" t="8552" r="17125" b="80114"/>
          <a:stretch/>
        </p:blipFill>
        <p:spPr>
          <a:xfrm>
            <a:off x="1669618" y="1982091"/>
            <a:ext cx="9134777" cy="829084"/>
          </a:xfrm>
          <a:prstGeom prst="rect">
            <a:avLst/>
          </a:prstGeom>
        </p:spPr>
      </p:pic>
      <p:pic>
        <p:nvPicPr>
          <p:cNvPr id="6146" name="Picture 2" descr="http://creativecores.com/liveprojects/CBRA2/media/uploads/images/cbra_logo_d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6725" y="721660"/>
            <a:ext cx="7880866" cy="1049358"/>
          </a:xfrm>
          <a:prstGeom prst="rect">
            <a:avLst/>
          </a:prstGeom>
          <a:solidFill>
            <a:schemeClr val="tx1"/>
          </a:solidFill>
        </p:spPr>
      </p:pic>
      <p:sp>
        <p:nvSpPr>
          <p:cNvPr id="3" name="CaixaDeTexto 2"/>
          <p:cNvSpPr txBox="1"/>
          <p:nvPr/>
        </p:nvSpPr>
        <p:spPr>
          <a:xfrm>
            <a:off x="9190787" y="2445726"/>
            <a:ext cx="1613608" cy="369332"/>
          </a:xfrm>
          <a:prstGeom prst="rect">
            <a:avLst/>
          </a:prstGeom>
          <a:solidFill>
            <a:schemeClr val="accent1">
              <a:lumMod val="50000"/>
            </a:schemeClr>
          </a:solidFill>
        </p:spPr>
        <p:txBody>
          <a:bodyPr wrap="square" rtlCol="0">
            <a:spAutoFit/>
          </a:bodyPr>
          <a:lstStyle/>
          <a:p>
            <a:r>
              <a:rPr lang="pt-BR" dirty="0" smtClean="0">
                <a:solidFill>
                  <a:schemeClr val="bg1"/>
                </a:solidFill>
              </a:rPr>
              <a:t>-01  00   00</a:t>
            </a:r>
            <a:endParaRPr lang="pt-BR" dirty="0">
              <a:solidFill>
                <a:schemeClr val="bg1"/>
              </a:solidFill>
            </a:endParaRPr>
          </a:p>
        </p:txBody>
      </p:sp>
      <p:pic>
        <p:nvPicPr>
          <p:cNvPr id="9" name="Picture 2" descr="http://www.fcagroup.com/Style%20Library/FCA2014/img/shared/logo-fc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9912" y="5764"/>
            <a:ext cx="1847850"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45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Origin</a:t>
            </a:r>
            <a:r>
              <a:rPr lang="pt-BR" dirty="0" smtClean="0"/>
              <a:t> – Focus </a:t>
            </a:r>
            <a:r>
              <a:rPr lang="pt-BR" dirty="0" err="1" smtClean="0"/>
              <a:t>Groups</a:t>
            </a:r>
            <a:endParaRPr lang="pt-BR" dirty="0"/>
          </a:p>
        </p:txBody>
      </p:sp>
      <p:sp>
        <p:nvSpPr>
          <p:cNvPr id="3" name="Espaço Reservado para Conteúdo 2"/>
          <p:cNvSpPr>
            <a:spLocks noGrp="1"/>
          </p:cNvSpPr>
          <p:nvPr>
            <p:ph idx="1"/>
          </p:nvPr>
        </p:nvSpPr>
        <p:spPr>
          <a:xfrm>
            <a:off x="838200" y="1825625"/>
            <a:ext cx="10515600" cy="4707522"/>
          </a:xfrm>
        </p:spPr>
        <p:txBody>
          <a:bodyPr>
            <a:normAutofit fontScale="92500" lnSpcReduction="20000"/>
          </a:bodyPr>
          <a:lstStyle/>
          <a:p>
            <a:r>
              <a:rPr lang="en-US" b="1" dirty="0"/>
              <a:t>FIRST Focus Group – Brand ONE - Automotive Manufacturer</a:t>
            </a:r>
            <a:endParaRPr lang="pt-BR" dirty="0"/>
          </a:p>
          <a:p>
            <a:pPr marL="342900" lvl="0" indent="-342900">
              <a:buFont typeface="Arial" panose="020B0604020202020204" pitchFamily="34" charset="0"/>
              <a:buChar char="•"/>
            </a:pPr>
            <a:r>
              <a:rPr lang="en-US" dirty="0"/>
              <a:t>8 consumers that HATE the Brand x 8 that LOVE the Brand (previously selected)</a:t>
            </a:r>
            <a:endParaRPr lang="pt-BR" dirty="0"/>
          </a:p>
          <a:p>
            <a:pPr marL="342900" lvl="0" indent="-342900">
              <a:buFont typeface="Arial" panose="020B0604020202020204" pitchFamily="34" charset="0"/>
              <a:buChar char="•"/>
            </a:pPr>
            <a:r>
              <a:rPr lang="en-US" dirty="0"/>
              <a:t>Consumers that HATE the brand talked at about 1 hour about problems they faced, complaints, cases of failures, errors of the manufacturer </a:t>
            </a:r>
            <a:endParaRPr lang="pt-BR" dirty="0"/>
          </a:p>
          <a:p>
            <a:pPr marL="342900" lvl="0" indent="-342900">
              <a:buFont typeface="Arial" panose="020B0604020202020204" pitchFamily="34" charset="0"/>
              <a:buChar char="•"/>
            </a:pPr>
            <a:r>
              <a:rPr lang="en-US" dirty="0"/>
              <a:t>AT the END Consumers that declared previously that they LOVE the brand declared that they still believe in the Brand, like it and would re purchase a new car from the brand again</a:t>
            </a:r>
            <a:endParaRPr lang="pt-BR" dirty="0"/>
          </a:p>
          <a:p>
            <a:r>
              <a:rPr lang="en-US" b="1" dirty="0"/>
              <a:t>SECOND Focus Group - Brand TWO - Automotive Manufacturer</a:t>
            </a:r>
            <a:endParaRPr lang="pt-BR" dirty="0"/>
          </a:p>
          <a:p>
            <a:pPr marL="342900" lvl="0" indent="-342900">
              <a:buFont typeface="Arial" panose="020B0604020202020204" pitchFamily="34" charset="0"/>
              <a:buChar char="•"/>
            </a:pPr>
            <a:r>
              <a:rPr lang="en-US" dirty="0"/>
              <a:t>Same Procedure</a:t>
            </a:r>
            <a:endParaRPr lang="pt-BR" dirty="0"/>
          </a:p>
          <a:p>
            <a:pPr marL="342900" lvl="0" indent="-342900">
              <a:buFont typeface="Arial" panose="020B0604020202020204" pitchFamily="34" charset="0"/>
              <a:buChar char="•"/>
            </a:pPr>
            <a:r>
              <a:rPr lang="en-US" dirty="0"/>
              <a:t>AT the END Consumers that declared previously, that they LOVE the brand declared that they do not like it anymore, that the brand is not good and that it would be a bad idea to repurchase a car from the brand</a:t>
            </a:r>
            <a:endParaRPr lang="pt-BR" dirty="0"/>
          </a:p>
          <a:p>
            <a:pPr algn="ctr"/>
            <a:r>
              <a:rPr lang="en-US" b="1" dirty="0"/>
              <a:t>WHY?  </a:t>
            </a:r>
            <a:endParaRPr lang="pt-BR" dirty="0"/>
          </a:p>
          <a:p>
            <a:pPr algn="ctr"/>
            <a:r>
              <a:rPr lang="en-US" b="1" dirty="0"/>
              <a:t>Brand Attachment and Love</a:t>
            </a:r>
            <a:endParaRPr lang="pt-BR" dirty="0"/>
          </a:p>
          <a:p>
            <a:endParaRPr lang="pt-BR" dirty="0"/>
          </a:p>
          <a:p>
            <a:endParaRPr lang="pt-BR" dirty="0" smtClean="0"/>
          </a:p>
          <a:p>
            <a:endParaRPr lang="pt-BR" dirty="0"/>
          </a:p>
        </p:txBody>
      </p:sp>
    </p:spTree>
    <p:extLst>
      <p:ext uri="{BB962C8B-B14F-4D97-AF65-F5344CB8AC3E}">
        <p14:creationId xmlns:p14="http://schemas.microsoft.com/office/powerpoint/2010/main" val="16538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lvl="0"/>
            <a:r>
              <a:rPr lang="pt-BR" b="1" dirty="0"/>
              <a:t>Conceptual Background</a:t>
            </a:r>
            <a:endParaRPr lang="pt-BR" dirty="0"/>
          </a:p>
        </p:txBody>
      </p:sp>
      <p:sp>
        <p:nvSpPr>
          <p:cNvPr id="3" name="Espaço Reservado para Conteúdo 2"/>
          <p:cNvSpPr>
            <a:spLocks noGrp="1"/>
          </p:cNvSpPr>
          <p:nvPr>
            <p:ph idx="1"/>
          </p:nvPr>
        </p:nvSpPr>
        <p:spPr/>
        <p:txBody>
          <a:bodyPr>
            <a:normAutofit/>
          </a:bodyPr>
          <a:lstStyle/>
          <a:p>
            <a:pPr lvl="1"/>
            <a:r>
              <a:rPr lang="pt-BR" b="1" dirty="0"/>
              <a:t>Service Recovery </a:t>
            </a:r>
            <a:endParaRPr lang="pt-BR" b="1" dirty="0" smtClean="0"/>
          </a:p>
          <a:p>
            <a:pPr lvl="1"/>
            <a:endParaRPr lang="pt-BR" sz="2000" dirty="0"/>
          </a:p>
          <a:p>
            <a:r>
              <a:rPr lang="en-US" dirty="0"/>
              <a:t>According with Tax, Brown and </a:t>
            </a:r>
            <a:r>
              <a:rPr lang="en-US" dirty="0" err="1"/>
              <a:t>Chandrashekaran</a:t>
            </a:r>
            <a:r>
              <a:rPr lang="en-US" dirty="0"/>
              <a:t> (1998), </a:t>
            </a:r>
            <a:r>
              <a:rPr lang="en-US" b="1" dirty="0"/>
              <a:t>service recovery refers to actions taken by the companies in response to </a:t>
            </a:r>
            <a:r>
              <a:rPr lang="en-US" b="1" dirty="0" smtClean="0"/>
              <a:t>failures.</a:t>
            </a:r>
            <a:r>
              <a:rPr lang="en-US" dirty="0" smtClean="0"/>
              <a:t> </a:t>
            </a:r>
          </a:p>
          <a:p>
            <a:endParaRPr lang="en-US" dirty="0"/>
          </a:p>
        </p:txBody>
      </p:sp>
      <p:pic>
        <p:nvPicPr>
          <p:cNvPr id="4" name="Picture 2" descr="Resultado de imagem para service recovery automobi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5428" y="4432766"/>
            <a:ext cx="1761153" cy="11961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esultado de imagem para service recovery automob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720" y="4237408"/>
            <a:ext cx="2479341" cy="115300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encrypted-tbn1.gstatic.com/images?q=tbn:ANd9GcRzyrPkwWuC2-O26BTU-RXNiPmjP_T35sh2ZFzLPAOgKEAPpAyvG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948" y="4061774"/>
            <a:ext cx="1162520" cy="11625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m para automobile repurcha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4370" y="3475790"/>
            <a:ext cx="1761153" cy="117196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m para car broken mechan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5726" y="3821266"/>
            <a:ext cx="1603627" cy="122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188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Introduction</a:t>
            </a:r>
            <a:endParaRPr lang="pt-BR" dirty="0"/>
          </a:p>
        </p:txBody>
      </p:sp>
      <p:sp>
        <p:nvSpPr>
          <p:cNvPr id="3" name="Espaço Reservado para Conteúdo 2"/>
          <p:cNvSpPr>
            <a:spLocks noGrp="1"/>
          </p:cNvSpPr>
          <p:nvPr>
            <p:ph idx="1"/>
          </p:nvPr>
        </p:nvSpPr>
        <p:spPr/>
        <p:txBody>
          <a:bodyPr>
            <a:normAutofit/>
          </a:bodyPr>
          <a:lstStyle/>
          <a:p>
            <a:pPr algn="ctr"/>
            <a:r>
              <a:rPr lang="en-US" sz="4800" b="1" dirty="0" smtClean="0"/>
              <a:t>Failure x Service Recovery x Brands x Behavior </a:t>
            </a:r>
          </a:p>
          <a:p>
            <a:pPr algn="ctr"/>
            <a:r>
              <a:rPr lang="en-US" dirty="0" smtClean="0"/>
              <a:t>(</a:t>
            </a:r>
            <a:r>
              <a:rPr lang="en-US" dirty="0" err="1" smtClean="0"/>
              <a:t>Maxham</a:t>
            </a:r>
            <a:r>
              <a:rPr lang="en-US" dirty="0" smtClean="0"/>
              <a:t> </a:t>
            </a:r>
            <a:r>
              <a:rPr lang="en-US" dirty="0"/>
              <a:t>&amp; </a:t>
            </a:r>
            <a:r>
              <a:rPr lang="en-US" dirty="0" err="1"/>
              <a:t>Netemeyer</a:t>
            </a:r>
            <a:r>
              <a:rPr lang="en-US" dirty="0"/>
              <a:t> , 2002). </a:t>
            </a:r>
          </a:p>
          <a:p>
            <a:endParaRPr lang="en-US" dirty="0"/>
          </a:p>
          <a:p>
            <a:pPr algn="ctr"/>
            <a:r>
              <a:rPr lang="en-US" b="1" dirty="0" smtClean="0"/>
              <a:t>This </a:t>
            </a:r>
            <a:r>
              <a:rPr lang="en-US" b="1" dirty="0"/>
              <a:t>paper aims to explore how brands (specifically consumer-brand relationships) could affect service recovery perceptions and behavioral intentions of consumers in the automotive industry. </a:t>
            </a:r>
            <a:endParaRPr lang="en-US" b="1" dirty="0" smtClean="0"/>
          </a:p>
          <a:p>
            <a:endParaRPr lang="en-US" b="1" dirty="0" smtClean="0"/>
          </a:p>
          <a:p>
            <a:endParaRPr lang="pt-BR" dirty="0"/>
          </a:p>
        </p:txBody>
      </p:sp>
    </p:spTree>
    <p:extLst>
      <p:ext uri="{BB962C8B-B14F-4D97-AF65-F5344CB8AC3E}">
        <p14:creationId xmlns:p14="http://schemas.microsoft.com/office/powerpoint/2010/main" val="4246479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0756" y="365125"/>
            <a:ext cx="7559676" cy="1325563"/>
          </a:xfrm>
        </p:spPr>
        <p:txBody>
          <a:bodyPr>
            <a:normAutofit fontScale="90000"/>
          </a:bodyPr>
          <a:lstStyle/>
          <a:p>
            <a:r>
              <a:rPr lang="pt-BR" b="1" dirty="0"/>
              <a:t>Conceptual </a:t>
            </a:r>
            <a:r>
              <a:rPr lang="pt-BR" b="1" dirty="0" smtClean="0"/>
              <a:t>Background – </a:t>
            </a:r>
            <a:r>
              <a:rPr lang="pt-BR" b="1" dirty="0" err="1" smtClean="0"/>
              <a:t>Antecedents</a:t>
            </a:r>
            <a:r>
              <a:rPr lang="pt-BR" b="1" dirty="0" smtClean="0"/>
              <a:t> </a:t>
            </a:r>
            <a:r>
              <a:rPr lang="pt-BR" b="1" dirty="0" err="1" smtClean="0"/>
              <a:t>of</a:t>
            </a:r>
            <a:r>
              <a:rPr lang="pt-BR" b="1" dirty="0" smtClean="0"/>
              <a:t> </a:t>
            </a:r>
            <a:r>
              <a:rPr lang="pt-BR" b="1" dirty="0" err="1" smtClean="0"/>
              <a:t>Satisfaction</a:t>
            </a:r>
            <a:r>
              <a:rPr lang="pt-BR" b="1" dirty="0" smtClean="0"/>
              <a:t> in a SR</a:t>
            </a:r>
            <a:endParaRPr lang="pt-BR" dirty="0"/>
          </a:p>
        </p:txBody>
      </p:sp>
      <p:sp>
        <p:nvSpPr>
          <p:cNvPr id="3" name="Espaço Reservado para Conteúdo 2"/>
          <p:cNvSpPr>
            <a:spLocks noGrp="1"/>
          </p:cNvSpPr>
          <p:nvPr>
            <p:ph idx="1"/>
          </p:nvPr>
        </p:nvSpPr>
        <p:spPr>
          <a:xfrm>
            <a:off x="850232" y="1500772"/>
            <a:ext cx="10515600" cy="4351338"/>
          </a:xfrm>
        </p:spPr>
        <p:txBody>
          <a:bodyPr>
            <a:noAutofit/>
          </a:bodyPr>
          <a:lstStyle/>
          <a:p>
            <a:pPr lvl="1"/>
            <a:r>
              <a:rPr lang="en-US" sz="2000" b="1" dirty="0"/>
              <a:t>Sense of Justice and Post-Recovery </a:t>
            </a:r>
            <a:r>
              <a:rPr lang="en-US" sz="2000" b="1" dirty="0" smtClean="0"/>
              <a:t>Satisfaction</a:t>
            </a:r>
          </a:p>
          <a:p>
            <a:pPr lvl="1"/>
            <a:endParaRPr lang="pt-BR" sz="2000" dirty="0"/>
          </a:p>
          <a:p>
            <a:r>
              <a:rPr lang="en-US" sz="4400" b="1" dirty="0"/>
              <a:t>The Theory of Justice</a:t>
            </a:r>
            <a:r>
              <a:rPr lang="en-US" sz="2000" b="1" dirty="0"/>
              <a:t> from John Rawls (1999), </a:t>
            </a:r>
            <a:endParaRPr lang="en-US" sz="2000" b="1" dirty="0" smtClean="0"/>
          </a:p>
          <a:p>
            <a:endParaRPr lang="en-US" sz="2000" b="1" dirty="0"/>
          </a:p>
          <a:p>
            <a:r>
              <a:rPr lang="en-US" sz="2800" b="1" dirty="0" smtClean="0"/>
              <a:t>which </a:t>
            </a:r>
            <a:r>
              <a:rPr lang="en-US" sz="2800" b="1" dirty="0"/>
              <a:t>ascended from the '20s, explained the justice based on the principle of fairness </a:t>
            </a:r>
            <a:r>
              <a:rPr lang="en-US" sz="2000" dirty="0"/>
              <a:t>(</a:t>
            </a:r>
            <a:r>
              <a:rPr lang="en-US" sz="2000" dirty="0" err="1"/>
              <a:t>Gargarella</a:t>
            </a:r>
            <a:r>
              <a:rPr lang="en-US" sz="2000" dirty="0"/>
              <a:t>, 2008). According with Rawls, who was influenced by Immanuel Kant, the society basic institutions should not be distinguished only by being organized and efficient, but should be fair. And, if not, must be reformed or abolished. The concept of Rawls´ justice was worked by several authors (Thibaut &amp; Walker, 1975; </a:t>
            </a:r>
            <a:r>
              <a:rPr lang="en-US" sz="2000" dirty="0" err="1"/>
              <a:t>Clemmer</a:t>
            </a:r>
            <a:r>
              <a:rPr lang="en-US" sz="2000" dirty="0"/>
              <a:t>, 1988; Oliver &amp; Swan, 1989; Goodwin &amp; Ross, 1992; Berry, 1995; Blodgett, Hill and Tax, 1997; </a:t>
            </a:r>
            <a:r>
              <a:rPr lang="en-US" sz="2000" dirty="0" err="1"/>
              <a:t>Seiders</a:t>
            </a:r>
            <a:r>
              <a:rPr lang="en-US" sz="2000" dirty="0"/>
              <a:t> &amp; Berry, 1998; Tax, Brown &amp; </a:t>
            </a:r>
            <a:r>
              <a:rPr lang="en-US" sz="2000" dirty="0" err="1"/>
              <a:t>Chandrashekaran</a:t>
            </a:r>
            <a:r>
              <a:rPr lang="en-US" sz="2000" dirty="0"/>
              <a:t>, 1998; Smith, Bolton &amp; Wagner, 1999; </a:t>
            </a:r>
            <a:r>
              <a:rPr lang="en-US" sz="2000" dirty="0" err="1"/>
              <a:t>Maxham</a:t>
            </a:r>
            <a:r>
              <a:rPr lang="en-US" sz="2000" dirty="0"/>
              <a:t> &amp; </a:t>
            </a:r>
            <a:r>
              <a:rPr lang="en-US" sz="2000" dirty="0" err="1"/>
              <a:t>Netemeyer</a:t>
            </a:r>
            <a:r>
              <a:rPr lang="en-US" sz="2000" dirty="0"/>
              <a:t>, 2002; Mayer, 2006; </a:t>
            </a:r>
            <a:r>
              <a:rPr lang="en-US" sz="2000" dirty="0" err="1"/>
              <a:t>Karatepe</a:t>
            </a:r>
            <a:r>
              <a:rPr lang="en-US" sz="2000" dirty="0"/>
              <a:t>, 2006; Siu, </a:t>
            </a:r>
            <a:r>
              <a:rPr lang="en-US" sz="2000" dirty="0" err="1"/>
              <a:t>Yau</a:t>
            </a:r>
            <a:r>
              <a:rPr lang="en-US" sz="2000" dirty="0"/>
              <a:t> &amp; Zhang, 2013) </a:t>
            </a:r>
            <a:r>
              <a:rPr lang="en-US" sz="2000" b="1" dirty="0" smtClean="0"/>
              <a:t>and involves </a:t>
            </a:r>
            <a:r>
              <a:rPr lang="en-US" sz="2000" b="1" dirty="0"/>
              <a:t>three dimensions, observing the chronologically order as they appear in </a:t>
            </a:r>
            <a:r>
              <a:rPr lang="en-US" sz="2000" b="1" dirty="0" smtClean="0"/>
              <a:t>literature: </a:t>
            </a:r>
            <a:r>
              <a:rPr lang="en-US" sz="2000" b="1" dirty="0"/>
              <a:t>distributive justice, procedural justice and interactional justice. </a:t>
            </a:r>
            <a:endParaRPr lang="en-US" sz="2000" b="1" dirty="0" smtClean="0"/>
          </a:p>
          <a:p>
            <a:endParaRPr lang="pt-BR" sz="2000" dirty="0"/>
          </a:p>
        </p:txBody>
      </p:sp>
    </p:spTree>
    <p:extLst>
      <p:ext uri="{BB962C8B-B14F-4D97-AF65-F5344CB8AC3E}">
        <p14:creationId xmlns:p14="http://schemas.microsoft.com/office/powerpoint/2010/main" val="3843371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Conceptual Background</a:t>
            </a:r>
            <a:endParaRPr lang="pt-BR" dirty="0"/>
          </a:p>
        </p:txBody>
      </p:sp>
      <p:sp>
        <p:nvSpPr>
          <p:cNvPr id="3" name="Espaço Reservado para Conteúdo 2"/>
          <p:cNvSpPr>
            <a:spLocks noGrp="1"/>
          </p:cNvSpPr>
          <p:nvPr>
            <p:ph idx="1"/>
          </p:nvPr>
        </p:nvSpPr>
        <p:spPr>
          <a:xfrm>
            <a:off x="850232" y="1440614"/>
            <a:ext cx="10515600" cy="4351338"/>
          </a:xfrm>
        </p:spPr>
        <p:txBody>
          <a:bodyPr>
            <a:noAutofit/>
          </a:bodyPr>
          <a:lstStyle/>
          <a:p>
            <a:r>
              <a:rPr lang="en-US" sz="3600" b="1" dirty="0" smtClean="0"/>
              <a:t>Distributive Justice </a:t>
            </a:r>
            <a:r>
              <a:rPr lang="en-US" sz="2000" b="1" dirty="0"/>
              <a:t>refers to the benefits and costs allocation between the parties in a transaction </a:t>
            </a:r>
            <a:r>
              <a:rPr lang="en-US" sz="2000" dirty="0" smtClean="0"/>
              <a:t> </a:t>
            </a:r>
            <a:r>
              <a:rPr lang="en-US" sz="2000" dirty="0"/>
              <a:t>In the complaint context, the distributions are seen as the tangible results offered by the company to the client, for example, the product replacement or money back. Distributive justice is composed by the sub-dimensions: equity, equality and need (Tax, Brown &amp; </a:t>
            </a:r>
            <a:r>
              <a:rPr lang="en-US" sz="2000" dirty="0" err="1"/>
              <a:t>Chandrashekaran</a:t>
            </a:r>
            <a:r>
              <a:rPr lang="en-US" sz="2000" dirty="0"/>
              <a:t>, 1998). </a:t>
            </a:r>
            <a:endParaRPr lang="en-US" sz="2000" dirty="0" smtClean="0"/>
          </a:p>
          <a:p>
            <a:endParaRPr lang="en-US" sz="2000" b="1" dirty="0" smtClean="0"/>
          </a:p>
          <a:p>
            <a:r>
              <a:rPr lang="en-US" sz="3600" b="1" dirty="0" smtClean="0"/>
              <a:t>Procedural Justice</a:t>
            </a:r>
            <a:r>
              <a:rPr lang="en-US" sz="2000" b="1" dirty="0" smtClean="0"/>
              <a:t> regards </a:t>
            </a:r>
            <a:r>
              <a:rPr lang="en-US" sz="2000" b="1" dirty="0"/>
              <a:t>to the companies policies and procedures during the complaints process</a:t>
            </a:r>
            <a:r>
              <a:rPr lang="en-US" sz="2000" dirty="0"/>
              <a:t>, and covers the sub-dimensions: </a:t>
            </a:r>
            <a:r>
              <a:rPr lang="en-US" sz="2000" dirty="0" smtClean="0"/>
              <a:t>process </a:t>
            </a:r>
            <a:r>
              <a:rPr lang="en-US" sz="2000" dirty="0"/>
              <a:t>control, decision control, accessibility</a:t>
            </a:r>
            <a:r>
              <a:rPr lang="en-US" sz="2000" b="1" dirty="0"/>
              <a:t>, </a:t>
            </a:r>
            <a:r>
              <a:rPr lang="en-US" sz="2000" dirty="0" err="1"/>
              <a:t>timming</a:t>
            </a:r>
            <a:r>
              <a:rPr lang="en-US" sz="2000" dirty="0"/>
              <a:t>/speed, flexibility and responsibility </a:t>
            </a:r>
            <a:r>
              <a:rPr lang="en-US" sz="2000" dirty="0" smtClean="0"/>
              <a:t>(</a:t>
            </a:r>
            <a:r>
              <a:rPr lang="en-US" sz="2000" dirty="0"/>
              <a:t>Thibaut &amp; Walker, 1975; Blodgett Hill &amp; Tax, 1997; Tax, </a:t>
            </a:r>
            <a:r>
              <a:rPr lang="en-US" sz="2000" dirty="0" err="1"/>
              <a:t>Chandrashekaran</a:t>
            </a:r>
            <a:r>
              <a:rPr lang="en-US" sz="2000" dirty="0"/>
              <a:t> &amp; Brown, 1998). </a:t>
            </a:r>
            <a:endParaRPr lang="en-US" sz="2000" dirty="0" smtClean="0"/>
          </a:p>
          <a:p>
            <a:endParaRPr lang="en-US" sz="2000" b="1" dirty="0"/>
          </a:p>
          <a:p>
            <a:r>
              <a:rPr lang="en-US" sz="3200" b="1" dirty="0" smtClean="0"/>
              <a:t>The </a:t>
            </a:r>
            <a:r>
              <a:rPr lang="en-US" sz="3200" b="1" dirty="0"/>
              <a:t>interactional </a:t>
            </a:r>
            <a:r>
              <a:rPr lang="en-US" sz="3200" b="1" dirty="0" smtClean="0"/>
              <a:t>Justice </a:t>
            </a:r>
            <a:r>
              <a:rPr lang="en-US" sz="2000" b="1" dirty="0"/>
              <a:t>involves the way the company and/or employees treat and communicate with consumers during the process</a:t>
            </a:r>
            <a:r>
              <a:rPr lang="en-US" sz="2000" dirty="0"/>
              <a:t>, composed by the sub-dimensions: honesty, politeness, effort, empathy, offer of apology and explanation/causal account (</a:t>
            </a:r>
            <a:r>
              <a:rPr lang="en-US" sz="2000" dirty="0" err="1"/>
              <a:t>Clemmer</a:t>
            </a:r>
            <a:r>
              <a:rPr lang="en-US" sz="2000" dirty="0"/>
              <a:t>, 1988; Tax, </a:t>
            </a:r>
            <a:r>
              <a:rPr lang="en-US" sz="2000" dirty="0" err="1"/>
              <a:t>Chandrashekaran</a:t>
            </a:r>
            <a:r>
              <a:rPr lang="en-US" sz="2000" dirty="0"/>
              <a:t> &amp; Brown, 1998).</a:t>
            </a:r>
            <a:endParaRPr lang="pt-BR" sz="2000" dirty="0"/>
          </a:p>
          <a:p>
            <a:endParaRPr lang="pt-BR" sz="1400" dirty="0"/>
          </a:p>
        </p:txBody>
      </p:sp>
    </p:spTree>
    <p:extLst>
      <p:ext uri="{BB962C8B-B14F-4D97-AF65-F5344CB8AC3E}">
        <p14:creationId xmlns:p14="http://schemas.microsoft.com/office/powerpoint/2010/main" val="2576400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Conceptual Background</a:t>
            </a:r>
            <a:endParaRPr lang="pt-BR" dirty="0"/>
          </a:p>
        </p:txBody>
      </p:sp>
      <p:sp>
        <p:nvSpPr>
          <p:cNvPr id="3" name="Espaço Reservado para Conteúdo 2"/>
          <p:cNvSpPr>
            <a:spLocks noGrp="1"/>
          </p:cNvSpPr>
          <p:nvPr>
            <p:ph idx="1"/>
          </p:nvPr>
        </p:nvSpPr>
        <p:spPr>
          <a:xfrm>
            <a:off x="838200" y="1564104"/>
            <a:ext cx="10515600" cy="5293896"/>
          </a:xfrm>
        </p:spPr>
        <p:txBody>
          <a:bodyPr>
            <a:normAutofit fontScale="85000" lnSpcReduction="10000"/>
          </a:bodyPr>
          <a:lstStyle/>
          <a:p>
            <a:endParaRPr lang="pt-BR" sz="4500" dirty="0"/>
          </a:p>
          <a:p>
            <a:r>
              <a:rPr lang="en-US" sz="4500" i="1" dirty="0" smtClean="0"/>
              <a:t>H01</a:t>
            </a:r>
            <a:r>
              <a:rPr lang="en-US" sz="4500" i="1" dirty="0"/>
              <a:t>: Distributive justice have a significant positive impact on satisfaction with complaint handling; </a:t>
            </a:r>
            <a:endParaRPr lang="en-US" sz="4500" i="1" dirty="0" smtClean="0"/>
          </a:p>
          <a:p>
            <a:endParaRPr lang="en-US" sz="4500" i="1" dirty="0" smtClean="0"/>
          </a:p>
          <a:p>
            <a:r>
              <a:rPr lang="en-US" sz="4500" i="1" dirty="0" smtClean="0"/>
              <a:t>H02</a:t>
            </a:r>
            <a:r>
              <a:rPr lang="en-US" sz="4500" i="1" dirty="0"/>
              <a:t>: Procedural justice have a significant positive impact on satisfaction with complaint handling; </a:t>
            </a:r>
            <a:endParaRPr lang="en-US" sz="4500" i="1" dirty="0" smtClean="0"/>
          </a:p>
          <a:p>
            <a:endParaRPr lang="en-US" sz="4500" i="1" dirty="0" smtClean="0"/>
          </a:p>
          <a:p>
            <a:r>
              <a:rPr lang="en-US" sz="4500" i="1" dirty="0" smtClean="0"/>
              <a:t>H03</a:t>
            </a:r>
            <a:r>
              <a:rPr lang="en-US" sz="4500" i="1" dirty="0"/>
              <a:t>: Interactional justice have a significant positive impact on satisfaction with service recovery.</a:t>
            </a:r>
            <a:endParaRPr lang="pt-BR" sz="4500" dirty="0"/>
          </a:p>
          <a:p>
            <a:endParaRPr lang="pt-BR" dirty="0"/>
          </a:p>
        </p:txBody>
      </p:sp>
    </p:spTree>
    <p:extLst>
      <p:ext uri="{BB962C8B-B14F-4D97-AF65-F5344CB8AC3E}">
        <p14:creationId xmlns:p14="http://schemas.microsoft.com/office/powerpoint/2010/main" val="2531208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Conceptual Background</a:t>
            </a:r>
            <a:endParaRPr lang="pt-BR" dirty="0"/>
          </a:p>
        </p:txBody>
      </p:sp>
      <p:sp>
        <p:nvSpPr>
          <p:cNvPr id="3" name="Espaço Reservado para Conteúdo 2"/>
          <p:cNvSpPr>
            <a:spLocks noGrp="1"/>
          </p:cNvSpPr>
          <p:nvPr>
            <p:ph idx="1"/>
          </p:nvPr>
        </p:nvSpPr>
        <p:spPr>
          <a:xfrm>
            <a:off x="838200" y="1407695"/>
            <a:ext cx="10515600" cy="4769268"/>
          </a:xfrm>
        </p:spPr>
        <p:txBody>
          <a:bodyPr>
            <a:noAutofit/>
          </a:bodyPr>
          <a:lstStyle/>
          <a:p>
            <a:pPr lvl="1"/>
            <a:r>
              <a:rPr lang="pt-BR" sz="3600" b="1" dirty="0"/>
              <a:t>Brand </a:t>
            </a:r>
            <a:r>
              <a:rPr lang="en-US" sz="3600" b="1" dirty="0"/>
              <a:t>Relationship Quality </a:t>
            </a:r>
            <a:r>
              <a:rPr lang="en-US" sz="1800" b="1" dirty="0"/>
              <a:t>(BRQ</a:t>
            </a:r>
            <a:r>
              <a:rPr lang="en-US" sz="1800" b="1" dirty="0" smtClean="0"/>
              <a:t>)</a:t>
            </a:r>
          </a:p>
          <a:p>
            <a:pPr lvl="1"/>
            <a:endParaRPr lang="pt-BR" sz="1800" dirty="0"/>
          </a:p>
          <a:p>
            <a:r>
              <a:rPr lang="en-US" sz="1800" b="1" dirty="0"/>
              <a:t>The customers justice judgment can be influenced by many elements. Past experiences with the brands can potentially influence the clients feelings and attitudes </a:t>
            </a:r>
            <a:r>
              <a:rPr lang="en-US" sz="1800" dirty="0"/>
              <a:t>(Levitt, 1986; Tax, Brown &amp; </a:t>
            </a:r>
            <a:r>
              <a:rPr lang="en-US" sz="1800" dirty="0" err="1"/>
              <a:t>Chandrashekaran</a:t>
            </a:r>
            <a:r>
              <a:rPr lang="en-US" sz="1800" dirty="0"/>
              <a:t>, 1998; Fournier, 1998). Regarding the past customers relationship with brands, it´s known that there are different approaches about </a:t>
            </a:r>
            <a:r>
              <a:rPr lang="en-US" sz="1800" b="1" dirty="0"/>
              <a:t>how clients relate with the brands, as brand equity (</a:t>
            </a:r>
            <a:r>
              <a:rPr lang="en-US" sz="1800" b="1" dirty="0" err="1"/>
              <a:t>Aaker</a:t>
            </a:r>
            <a:r>
              <a:rPr lang="en-US" sz="1800" b="1" dirty="0"/>
              <a:t>, 1991), brand personality (Plummer, 1985) and brand extensions (</a:t>
            </a:r>
            <a:r>
              <a:rPr lang="en-US" sz="1800" b="1" dirty="0" err="1"/>
              <a:t>Nakamoto</a:t>
            </a:r>
            <a:r>
              <a:rPr lang="en-US" sz="1800" b="1" dirty="0"/>
              <a:t> </a:t>
            </a:r>
            <a:r>
              <a:rPr lang="en-US" sz="1800" b="1" i="1" dirty="0"/>
              <a:t>et al.,</a:t>
            </a:r>
            <a:r>
              <a:rPr lang="en-US" sz="1800" b="1" dirty="0"/>
              <a:t> 1993). </a:t>
            </a:r>
            <a:r>
              <a:rPr lang="en-US" sz="1800" dirty="0"/>
              <a:t>These theories argue that customers often differentiate the brands based on their perceptions about them. </a:t>
            </a:r>
            <a:endParaRPr lang="en-US" sz="1800" dirty="0" smtClean="0"/>
          </a:p>
          <a:p>
            <a:r>
              <a:rPr lang="en-US" sz="1800" dirty="0" smtClean="0"/>
              <a:t>This </a:t>
            </a:r>
            <a:r>
              <a:rPr lang="en-US" sz="1800" dirty="0"/>
              <a:t>change reflects an approach shift, </a:t>
            </a:r>
            <a:r>
              <a:rPr lang="en-US" sz="1800" b="1" dirty="0"/>
              <a:t>from transactional to relational</a:t>
            </a:r>
            <a:r>
              <a:rPr lang="en-US" sz="1800" dirty="0"/>
              <a:t>, searching for long-term relationships </a:t>
            </a:r>
            <a:r>
              <a:rPr lang="en-US" sz="1800" b="1" dirty="0"/>
              <a:t>customer-brand constructions (Tsai, 2011) . </a:t>
            </a:r>
            <a:r>
              <a:rPr lang="en-US" sz="1800" dirty="0" smtClean="0"/>
              <a:t>Studies </a:t>
            </a:r>
            <a:r>
              <a:rPr lang="en-US" sz="1800" dirty="0"/>
              <a:t>have been performed to identify the dimensions that identify the relationship </a:t>
            </a:r>
            <a:r>
              <a:rPr lang="en-US" sz="1800" dirty="0" smtClean="0"/>
              <a:t>quality, suggesting that consumer brand relationship </a:t>
            </a:r>
            <a:r>
              <a:rPr lang="en-US" sz="1800" dirty="0" err="1" smtClean="0"/>
              <a:t>quantlity</a:t>
            </a:r>
            <a:r>
              <a:rPr lang="en-US" sz="1800" dirty="0" smtClean="0"/>
              <a:t> represents an </a:t>
            </a:r>
            <a:r>
              <a:rPr lang="en-US" sz="1800" dirty="0"/>
              <a:t>emotional bond resulting from the interaction between the consumer and brand. Therefore, such a relationship should be thought of as a result of the interactive process between the consumer and a personified brand, </a:t>
            </a:r>
            <a:r>
              <a:rPr lang="en-US" sz="1800" b="1" dirty="0"/>
              <a:t>rather than a simple pattern of repurchase based on consumer satisfaction with a product or a service</a:t>
            </a:r>
            <a:r>
              <a:rPr lang="en-US" sz="1800" b="1" dirty="0" smtClean="0"/>
              <a:t>.</a:t>
            </a:r>
          </a:p>
          <a:p>
            <a:endParaRPr lang="en-US" sz="1800" b="1" dirty="0"/>
          </a:p>
          <a:p>
            <a:r>
              <a:rPr lang="en-US" sz="1800" i="1" dirty="0"/>
              <a:t>H04: The quality of the relationship </a:t>
            </a:r>
            <a:r>
              <a:rPr lang="en-US" sz="1800" i="1" dirty="0" smtClean="0"/>
              <a:t>established </a:t>
            </a:r>
            <a:r>
              <a:rPr lang="en-US" sz="1800" i="1" dirty="0"/>
              <a:t>between the </a:t>
            </a:r>
            <a:r>
              <a:rPr lang="en-US" sz="1800" i="1" dirty="0" smtClean="0"/>
              <a:t>consumer</a:t>
            </a:r>
            <a:r>
              <a:rPr lang="en-US" sz="2000" i="1" dirty="0" smtClean="0"/>
              <a:t> </a:t>
            </a:r>
            <a:r>
              <a:rPr lang="en-US" sz="2000" i="1" dirty="0"/>
              <a:t>and the brand has a significant positive impact on </a:t>
            </a:r>
            <a:r>
              <a:rPr lang="en-US" sz="2000" i="1" dirty="0" smtClean="0"/>
              <a:t>perceptions of </a:t>
            </a:r>
            <a:r>
              <a:rPr lang="en-US" sz="2000" i="1" dirty="0"/>
              <a:t>justice for consumers.</a:t>
            </a:r>
            <a:endParaRPr lang="pt-BR" sz="2000" dirty="0"/>
          </a:p>
          <a:p>
            <a:endParaRPr lang="pt-BR" sz="2000" b="1" dirty="0"/>
          </a:p>
        </p:txBody>
      </p:sp>
    </p:spTree>
    <p:extLst>
      <p:ext uri="{BB962C8B-B14F-4D97-AF65-F5344CB8AC3E}">
        <p14:creationId xmlns:p14="http://schemas.microsoft.com/office/powerpoint/2010/main" val="480868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Conceptual Background</a:t>
            </a:r>
            <a:endParaRPr lang="pt-BR" dirty="0"/>
          </a:p>
        </p:txBody>
      </p:sp>
      <p:sp>
        <p:nvSpPr>
          <p:cNvPr id="3" name="Espaço Reservado para Conteúdo 2"/>
          <p:cNvSpPr>
            <a:spLocks noGrp="1"/>
          </p:cNvSpPr>
          <p:nvPr>
            <p:ph idx="1"/>
          </p:nvPr>
        </p:nvSpPr>
        <p:spPr>
          <a:xfrm>
            <a:off x="838200" y="1395663"/>
            <a:ext cx="10515600" cy="5269832"/>
          </a:xfrm>
        </p:spPr>
        <p:txBody>
          <a:bodyPr>
            <a:normAutofit fontScale="47500" lnSpcReduction="20000"/>
          </a:bodyPr>
          <a:lstStyle/>
          <a:p>
            <a:pPr lvl="1"/>
            <a:r>
              <a:rPr lang="en-US" sz="5100" b="1" dirty="0" smtClean="0"/>
              <a:t>Outcomes of </a:t>
            </a:r>
            <a:r>
              <a:rPr lang="en-US" sz="5100" b="1" dirty="0"/>
              <a:t>Service </a:t>
            </a:r>
            <a:r>
              <a:rPr lang="en-US" sz="5100" b="1" dirty="0" smtClean="0"/>
              <a:t>Recovery </a:t>
            </a:r>
            <a:endParaRPr lang="en-US" sz="5100" b="1" dirty="0" smtClean="0"/>
          </a:p>
          <a:p>
            <a:pPr lvl="1"/>
            <a:endParaRPr lang="pt-BR" sz="5100" dirty="0"/>
          </a:p>
          <a:p>
            <a:r>
              <a:rPr lang="en-US" dirty="0"/>
              <a:t>According with past studies, negative justice perceptions may have negative consequences for an organization. Kim and Mauborgne (1997) reported that the injustice perception leads people to frustration feelings, especially when they find it difficult to express their points of view or to interfere on the process considered unfair. When negative emotions, especially anger, arise because individuals feel assaulted by an unfair situation, they not only complain and protest in order to reestablish the justice, but also work in order to punish and revenge against those who were apparently responsible for the violation (Kim &amp; Mauborgne, 1997).</a:t>
            </a:r>
            <a:endParaRPr lang="pt-BR" sz="2000" dirty="0"/>
          </a:p>
          <a:p>
            <a:r>
              <a:rPr lang="en-US" dirty="0"/>
              <a:t>Singh and Wilkes (1996) studied the moderating effect of the dissatisfaction level in the relationship between the complaint attitude and complaint behavior. Significantly, the level of dissatisfaction is an emotional evaluation, which has motivational force, and, according to Singh and Wilkes (1996, p. 355), the intensity with which the customer is dissatisfied seems to influence directly the actions he want to take. Confirming Singh and Wilkes (1996) studies, Xia and Monroe (2005) found evidence that negative emotions generated by the injustice perception lead to lower future purchase intention, complaints and desire to punish the company.</a:t>
            </a:r>
            <a:endParaRPr lang="pt-BR" sz="2000" dirty="0"/>
          </a:p>
          <a:p>
            <a:r>
              <a:rPr lang="en-US" dirty="0"/>
              <a:t>For Kim and Mauborgne (1997) the sense of justice impacts negatively episodes of rage and revolt against the company and retaliation; also positively impacts the repurchase. The authors also argue that the sense of justice negatively influences the negative feelings generated in service recovery situations; negative emotions impact negatively future purchase intentions and, positively, the claims and the desire to punish the company. According with </a:t>
            </a:r>
            <a:r>
              <a:rPr lang="en-US" dirty="0" err="1"/>
              <a:t>Maxham</a:t>
            </a:r>
            <a:r>
              <a:rPr lang="en-US" dirty="0"/>
              <a:t> and </a:t>
            </a:r>
            <a:r>
              <a:rPr lang="en-US" dirty="0" err="1"/>
              <a:t>Netemeyer</a:t>
            </a:r>
            <a:r>
              <a:rPr lang="en-US" dirty="0"/>
              <a:t> (2002), recovery handling customer dissatisfaction negatively impacts the intention to purchase/repurchase and positively the negative word-of-mouth. For Sharma </a:t>
            </a:r>
            <a:r>
              <a:rPr lang="en-US" i="1" dirty="0"/>
              <a:t>et al.</a:t>
            </a:r>
            <a:r>
              <a:rPr lang="en-US" dirty="0"/>
              <a:t> (2010), recovery handling customer dissatisfaction positively impacts the complaint behavior. For Mayer (2006) , there are significant correlations between the sense of justice and anger, between anger and future intentions with the business, between anger and complaints, and between anger and intent to retaliate against the company.</a:t>
            </a:r>
            <a:endParaRPr lang="pt-BR" sz="2000" dirty="0"/>
          </a:p>
          <a:p>
            <a:r>
              <a:rPr lang="en-US" dirty="0"/>
              <a:t>Understanding the complaint handling satisfaction dependent from the customer perception of justice (Tax, Brown &amp; </a:t>
            </a:r>
            <a:r>
              <a:rPr lang="en-US" dirty="0" err="1"/>
              <a:t>Chandrashekaran</a:t>
            </a:r>
            <a:r>
              <a:rPr lang="en-US" dirty="0"/>
              <a:t>, 1998), and the satisfaction as a potential influencer of the behavioral intention consequents (</a:t>
            </a:r>
            <a:r>
              <a:rPr lang="en-US" dirty="0" err="1"/>
              <a:t>Maxham</a:t>
            </a:r>
            <a:r>
              <a:rPr lang="en-US" dirty="0"/>
              <a:t> &amp; </a:t>
            </a:r>
            <a:r>
              <a:rPr lang="en-US" dirty="0" err="1"/>
              <a:t>Netemeyer</a:t>
            </a:r>
            <a:r>
              <a:rPr lang="en-US" dirty="0"/>
              <a:t>, 2002; Mayer, 2006), the following hypotheses </a:t>
            </a:r>
            <a:r>
              <a:rPr lang="en-US" dirty="0" smtClean="0"/>
              <a:t>were </a:t>
            </a:r>
            <a:r>
              <a:rPr lang="en-US" dirty="0"/>
              <a:t>proposed: </a:t>
            </a:r>
            <a:endParaRPr lang="en-US" dirty="0" smtClean="0"/>
          </a:p>
          <a:p>
            <a:endParaRPr lang="en-US" sz="2900" b="1" i="1" dirty="0" smtClean="0"/>
          </a:p>
          <a:p>
            <a:r>
              <a:rPr lang="en-US" sz="2900" b="1" i="1" dirty="0" smtClean="0"/>
              <a:t>H05</a:t>
            </a:r>
            <a:r>
              <a:rPr lang="en-US" sz="2900" b="1" i="1" dirty="0"/>
              <a:t>: </a:t>
            </a:r>
            <a:r>
              <a:rPr lang="en-US" sz="2900" b="1" i="1" dirty="0" smtClean="0"/>
              <a:t>Consumer satisfaction </a:t>
            </a:r>
            <a:r>
              <a:rPr lang="en-US" sz="2900" b="1" i="1" dirty="0"/>
              <a:t>with complaint handling has a significant negative impact on behavioral intentions related to the </a:t>
            </a:r>
            <a:r>
              <a:rPr lang="en-US" sz="5100" b="1" i="1" dirty="0"/>
              <a:t>complaint;</a:t>
            </a:r>
            <a:r>
              <a:rPr lang="en-US" sz="2900" b="1" i="1" dirty="0"/>
              <a:t> </a:t>
            </a:r>
            <a:endParaRPr lang="en-US" sz="2900" b="1" i="1" dirty="0" smtClean="0"/>
          </a:p>
          <a:p>
            <a:r>
              <a:rPr lang="en-US" sz="2900" b="1" i="1" dirty="0" smtClean="0"/>
              <a:t>H06</a:t>
            </a:r>
            <a:r>
              <a:rPr lang="en-US" sz="2900" b="1" i="1" dirty="0"/>
              <a:t>: </a:t>
            </a:r>
            <a:r>
              <a:rPr lang="en-US" sz="2900" b="1" i="1" dirty="0" smtClean="0"/>
              <a:t>Consumer satisfaction </a:t>
            </a:r>
            <a:r>
              <a:rPr lang="en-US" sz="2900" b="1" i="1" dirty="0"/>
              <a:t>with complaint handling has a significant negative impact on behavioral intentions related to </a:t>
            </a:r>
            <a:r>
              <a:rPr lang="en-US" sz="5100" b="1" i="1" dirty="0"/>
              <a:t>retaliation; </a:t>
            </a:r>
            <a:endParaRPr lang="en-US" sz="5100" b="1" i="1" dirty="0" smtClean="0"/>
          </a:p>
          <a:p>
            <a:r>
              <a:rPr lang="en-US" sz="2900" b="1" i="1" dirty="0" smtClean="0"/>
              <a:t>H07</a:t>
            </a:r>
            <a:r>
              <a:rPr lang="en-US" sz="2900" b="1" i="1" dirty="0"/>
              <a:t>: </a:t>
            </a:r>
            <a:r>
              <a:rPr lang="en-US" sz="2900" b="1" i="1" dirty="0" smtClean="0"/>
              <a:t>Consumer </a:t>
            </a:r>
            <a:r>
              <a:rPr lang="en-US" sz="2900" b="1" i="1" dirty="0"/>
              <a:t>satisfaction with complaint handling has a significant positive impact on </a:t>
            </a:r>
            <a:endParaRPr lang="en-US" sz="2900" b="1" i="1" dirty="0" smtClean="0"/>
          </a:p>
          <a:p>
            <a:r>
              <a:rPr lang="en-US" sz="5100" b="1" i="1" dirty="0" smtClean="0"/>
              <a:t>future business (re-purchase) </a:t>
            </a:r>
            <a:r>
              <a:rPr lang="en-US" sz="2900" b="1" i="1" dirty="0"/>
              <a:t>behavioral intentions.</a:t>
            </a:r>
            <a:endParaRPr lang="pt-BR" sz="2900" b="1" dirty="0"/>
          </a:p>
          <a:p>
            <a:endParaRPr lang="pt-BR" dirty="0"/>
          </a:p>
        </p:txBody>
      </p:sp>
    </p:spTree>
    <p:extLst>
      <p:ext uri="{BB962C8B-B14F-4D97-AF65-F5344CB8AC3E}">
        <p14:creationId xmlns:p14="http://schemas.microsoft.com/office/powerpoint/2010/main" val="332659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2131</Words>
  <Application>Microsoft Office PowerPoint</Application>
  <PresentationFormat>Widescreen</PresentationFormat>
  <Paragraphs>128</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Arial</vt:lpstr>
      <vt:lpstr>Calibri</vt:lpstr>
      <vt:lpstr>Calibri Light</vt:lpstr>
      <vt:lpstr>Times New Roman</vt:lpstr>
      <vt:lpstr>Tema do Office</vt:lpstr>
      <vt:lpstr>The Importance of Consumer Brand Relationships for Successful Service Recovery </vt:lpstr>
      <vt:lpstr>Origin – Focus Groups</vt:lpstr>
      <vt:lpstr>Conceptual Background</vt:lpstr>
      <vt:lpstr>Introduction</vt:lpstr>
      <vt:lpstr>Conceptual Background – Antecedents of Satisfaction in a SR</vt:lpstr>
      <vt:lpstr>Conceptual Background</vt:lpstr>
      <vt:lpstr>Conceptual Background</vt:lpstr>
      <vt:lpstr>Conceptual Background</vt:lpstr>
      <vt:lpstr>Conceptual Background</vt:lpstr>
      <vt:lpstr>Methodology </vt:lpstr>
      <vt:lpstr>Sample</vt:lpstr>
      <vt:lpstr>Operationalization of Constructs</vt:lpstr>
      <vt:lpstr>Model Tested – Results  </vt:lpstr>
      <vt:lpstr>Conclusions</vt:lpstr>
      <vt:lpstr>Conclusions</vt:lpstr>
      <vt:lpstr>Conclusions</vt:lpstr>
      <vt:lpstr>Thanks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Cid Gonçalves Filho</dc:creator>
  <cp:lastModifiedBy>Cid Gonçalves Filho</cp:lastModifiedBy>
  <cp:revision>32</cp:revision>
  <dcterms:created xsi:type="dcterms:W3CDTF">2015-05-15T19:48:28Z</dcterms:created>
  <dcterms:modified xsi:type="dcterms:W3CDTF">2015-05-23T09:33:21Z</dcterms:modified>
</cp:coreProperties>
</file>